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85" r:id="rId4"/>
    <p:sldId id="258" r:id="rId5"/>
    <p:sldId id="259" r:id="rId6"/>
    <p:sldId id="268" r:id="rId7"/>
    <p:sldId id="260" r:id="rId8"/>
    <p:sldId id="269" r:id="rId9"/>
    <p:sldId id="277" r:id="rId10"/>
    <p:sldId id="278" r:id="rId11"/>
    <p:sldId id="276" r:id="rId12"/>
    <p:sldId id="282" r:id="rId13"/>
    <p:sldId id="271" r:id="rId14"/>
    <p:sldId id="279" r:id="rId15"/>
    <p:sldId id="261" r:id="rId16"/>
    <p:sldId id="290" r:id="rId17"/>
    <p:sldId id="280" r:id="rId18"/>
    <p:sldId id="287" r:id="rId19"/>
    <p:sldId id="301" r:id="rId20"/>
    <p:sldId id="286" r:id="rId21"/>
    <p:sldId id="288" r:id="rId22"/>
    <p:sldId id="289" r:id="rId23"/>
    <p:sldId id="306" r:id="rId24"/>
    <p:sldId id="320" r:id="rId25"/>
    <p:sldId id="291" r:id="rId26"/>
    <p:sldId id="308" r:id="rId27"/>
    <p:sldId id="299" r:id="rId28"/>
    <p:sldId id="300" r:id="rId29"/>
    <p:sldId id="321" r:id="rId30"/>
    <p:sldId id="263" r:id="rId31"/>
    <p:sldId id="264" r:id="rId32"/>
    <p:sldId id="266" r:id="rId33"/>
    <p:sldId id="302" r:id="rId34"/>
    <p:sldId id="273" r:id="rId35"/>
    <p:sldId id="283" r:id="rId36"/>
    <p:sldId id="304" r:id="rId37"/>
    <p:sldId id="309" r:id="rId38"/>
    <p:sldId id="292" r:id="rId39"/>
    <p:sldId id="295" r:id="rId40"/>
    <p:sldId id="297" r:id="rId41"/>
    <p:sldId id="293" r:id="rId42"/>
    <p:sldId id="294" r:id="rId43"/>
    <p:sldId id="296" r:id="rId44"/>
    <p:sldId id="298" r:id="rId45"/>
    <p:sldId id="310" r:id="rId46"/>
    <p:sldId id="311" r:id="rId47"/>
    <p:sldId id="312" r:id="rId48"/>
    <p:sldId id="313" r:id="rId49"/>
    <p:sldId id="314" r:id="rId50"/>
    <p:sldId id="315" r:id="rId51"/>
    <p:sldId id="316" r:id="rId52"/>
    <p:sldId id="317" r:id="rId53"/>
    <p:sldId id="318"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750" y="11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945E79D-EE0E-47B4-8075-E938C9A9EAEF}" type="datetimeFigureOut">
              <a:rPr lang="en-US" smtClean="0"/>
              <a:t>4/5/2020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16B96A-B5C3-479C-8072-773A8E5BF205}" type="slidenum">
              <a:rPr lang="en-US" smtClean="0"/>
              <a:t>‹#›</a:t>
            </a:fld>
            <a:endParaRPr lang="en-US"/>
          </a:p>
        </p:txBody>
      </p:sp>
    </p:spTree>
    <p:extLst>
      <p:ext uri="{BB962C8B-B14F-4D97-AF65-F5344CB8AC3E}">
        <p14:creationId xmlns:p14="http://schemas.microsoft.com/office/powerpoint/2010/main" val="303500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FA7D-90E7-491E-91C5-BCB73D11A0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32635E-4E02-4731-9EB1-BBF585F6D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3911C8-419A-40E5-B653-C7B313D9412F}"/>
              </a:ext>
            </a:extLst>
          </p:cNvPr>
          <p:cNvSpPr>
            <a:spLocks noGrp="1"/>
          </p:cNvSpPr>
          <p:nvPr>
            <p:ph type="dt" sz="half" idx="10"/>
          </p:nvPr>
        </p:nvSpPr>
        <p:spPr/>
        <p:txBody>
          <a:bodyPr/>
          <a:lstStyle/>
          <a:p>
            <a:fld id="{7809B1D7-068F-44EE-9125-1FD71FEF3B76}" type="datetime1">
              <a:rPr lang="en-US" smtClean="0"/>
              <a:t>4/5/2020</a:t>
            </a:fld>
            <a:endParaRPr lang="en-US"/>
          </a:p>
        </p:txBody>
      </p:sp>
      <p:sp>
        <p:nvSpPr>
          <p:cNvPr id="5" name="Footer Placeholder 4">
            <a:extLst>
              <a:ext uri="{FF2B5EF4-FFF2-40B4-BE49-F238E27FC236}">
                <a16:creationId xmlns:a16="http://schemas.microsoft.com/office/drawing/2014/main" id="{1ABDCF51-A2C4-47FA-ADB5-DB36D2D6C73D}"/>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35E29F4C-4B4B-405F-B68D-7B9E450E2F2C}"/>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15997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0FF1-018E-49C6-8963-793BD386A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63D91D-4457-42AD-B217-26CD7D1A20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4909-B0DA-4C40-AAD0-473E7E3CB856}"/>
              </a:ext>
            </a:extLst>
          </p:cNvPr>
          <p:cNvSpPr>
            <a:spLocks noGrp="1"/>
          </p:cNvSpPr>
          <p:nvPr>
            <p:ph type="dt" sz="half" idx="10"/>
          </p:nvPr>
        </p:nvSpPr>
        <p:spPr/>
        <p:txBody>
          <a:bodyPr/>
          <a:lstStyle/>
          <a:p>
            <a:fld id="{7E2B2992-C965-4097-844A-27C96E5DDF30}" type="datetime1">
              <a:rPr lang="en-US" smtClean="0"/>
              <a:t>4/5/2020</a:t>
            </a:fld>
            <a:endParaRPr lang="en-US"/>
          </a:p>
        </p:txBody>
      </p:sp>
      <p:sp>
        <p:nvSpPr>
          <p:cNvPr id="5" name="Footer Placeholder 4">
            <a:extLst>
              <a:ext uri="{FF2B5EF4-FFF2-40B4-BE49-F238E27FC236}">
                <a16:creationId xmlns:a16="http://schemas.microsoft.com/office/drawing/2014/main" id="{0666D919-2A71-4360-964B-DE246A747A8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44A45D58-0FFE-4A18-958D-B5622BE9E3BC}"/>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222885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33246-AE86-4E6B-8E28-9AF1972BC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59B8A-AB76-4B2F-9667-F68B60D9FC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99733-1BA2-4761-8191-66CF9DC62F6F}"/>
              </a:ext>
            </a:extLst>
          </p:cNvPr>
          <p:cNvSpPr>
            <a:spLocks noGrp="1"/>
          </p:cNvSpPr>
          <p:nvPr>
            <p:ph type="dt" sz="half" idx="10"/>
          </p:nvPr>
        </p:nvSpPr>
        <p:spPr/>
        <p:txBody>
          <a:bodyPr/>
          <a:lstStyle/>
          <a:p>
            <a:fld id="{8C1C00DD-C3F3-41EA-B59A-9EE0B7818018}" type="datetime1">
              <a:rPr lang="en-US" smtClean="0"/>
              <a:t>4/5/2020</a:t>
            </a:fld>
            <a:endParaRPr lang="en-US"/>
          </a:p>
        </p:txBody>
      </p:sp>
      <p:sp>
        <p:nvSpPr>
          <p:cNvPr id="5" name="Footer Placeholder 4">
            <a:extLst>
              <a:ext uri="{FF2B5EF4-FFF2-40B4-BE49-F238E27FC236}">
                <a16:creationId xmlns:a16="http://schemas.microsoft.com/office/drawing/2014/main" id="{F4419845-D921-43B4-97E0-DA547DF82CF7}"/>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BEE499EC-92A3-4348-A4A0-078182FB1905}"/>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232633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BAFFA-7FD5-4810-B1C3-E01CFB467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9D1C1-05A4-41FD-A660-5E7C69639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80F15-0D3E-4F49-BB6D-AABF2111EB20}"/>
              </a:ext>
            </a:extLst>
          </p:cNvPr>
          <p:cNvSpPr>
            <a:spLocks noGrp="1"/>
          </p:cNvSpPr>
          <p:nvPr>
            <p:ph type="dt" sz="half" idx="10"/>
          </p:nvPr>
        </p:nvSpPr>
        <p:spPr/>
        <p:txBody>
          <a:bodyPr/>
          <a:lstStyle/>
          <a:p>
            <a:fld id="{47121A5F-DF08-49A5-88B5-E37046DC0C03}" type="datetime1">
              <a:rPr lang="en-US" smtClean="0"/>
              <a:t>4/5/2020</a:t>
            </a:fld>
            <a:endParaRPr lang="en-US"/>
          </a:p>
        </p:txBody>
      </p:sp>
      <p:sp>
        <p:nvSpPr>
          <p:cNvPr id="5" name="Footer Placeholder 4">
            <a:extLst>
              <a:ext uri="{FF2B5EF4-FFF2-40B4-BE49-F238E27FC236}">
                <a16:creationId xmlns:a16="http://schemas.microsoft.com/office/drawing/2014/main" id="{495ADFD6-1B15-48FB-8DDE-E0B486975581}"/>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B762D7FA-B9E9-4285-A6ED-25DF2DF964EE}"/>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70439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25C4A-9704-4742-9E02-BE45EAEFF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9D41AE-52C9-4C5E-96DB-F3E6CA6FF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1A3EBA-8CA4-4514-95C5-CA394B2AF661}"/>
              </a:ext>
            </a:extLst>
          </p:cNvPr>
          <p:cNvSpPr>
            <a:spLocks noGrp="1"/>
          </p:cNvSpPr>
          <p:nvPr>
            <p:ph type="dt" sz="half" idx="10"/>
          </p:nvPr>
        </p:nvSpPr>
        <p:spPr/>
        <p:txBody>
          <a:bodyPr/>
          <a:lstStyle/>
          <a:p>
            <a:fld id="{306EDC6A-82E3-474C-B34C-AF228049D0ED}" type="datetime1">
              <a:rPr lang="en-US" smtClean="0"/>
              <a:t>4/5/2020</a:t>
            </a:fld>
            <a:endParaRPr lang="en-US"/>
          </a:p>
        </p:txBody>
      </p:sp>
      <p:sp>
        <p:nvSpPr>
          <p:cNvPr id="5" name="Footer Placeholder 4">
            <a:extLst>
              <a:ext uri="{FF2B5EF4-FFF2-40B4-BE49-F238E27FC236}">
                <a16:creationId xmlns:a16="http://schemas.microsoft.com/office/drawing/2014/main" id="{9B0EEBF4-B9DF-4008-80B7-EEA06304B902}"/>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2E61498E-1033-45B4-865D-F764AA622D68}"/>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425590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38B0-4DE0-4588-BF12-8F786B9D5E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74F93-6E36-41CB-95B5-6491165302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9A14E-1DFC-4A41-9B06-89E3B1F9AF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9E5DE0-0772-488B-805A-E58F582268B3}"/>
              </a:ext>
            </a:extLst>
          </p:cNvPr>
          <p:cNvSpPr>
            <a:spLocks noGrp="1"/>
          </p:cNvSpPr>
          <p:nvPr>
            <p:ph type="dt" sz="half" idx="10"/>
          </p:nvPr>
        </p:nvSpPr>
        <p:spPr/>
        <p:txBody>
          <a:bodyPr/>
          <a:lstStyle/>
          <a:p>
            <a:fld id="{81892246-A110-4605-9E3D-8F2ECADCDC3B}" type="datetime1">
              <a:rPr lang="en-US" smtClean="0"/>
              <a:t>4/5/2020</a:t>
            </a:fld>
            <a:endParaRPr lang="en-US"/>
          </a:p>
        </p:txBody>
      </p:sp>
      <p:sp>
        <p:nvSpPr>
          <p:cNvPr id="6" name="Footer Placeholder 5">
            <a:extLst>
              <a:ext uri="{FF2B5EF4-FFF2-40B4-BE49-F238E27FC236}">
                <a16:creationId xmlns:a16="http://schemas.microsoft.com/office/drawing/2014/main" id="{5018AC25-41AE-475D-907A-1A79AE182A0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7" name="Slide Number Placeholder 6">
            <a:extLst>
              <a:ext uri="{FF2B5EF4-FFF2-40B4-BE49-F238E27FC236}">
                <a16:creationId xmlns:a16="http://schemas.microsoft.com/office/drawing/2014/main" id="{E1C0360A-A376-4855-B4CB-44DC5A98DE0B}"/>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83462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0AE9E-C33F-447C-BA09-FCADD66609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D889F-7A20-47FC-944A-AEAD4036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178A7-4EAA-48BC-B74D-59368CF3E2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87FFFD-8925-4B2F-B0DE-A2B5E2816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BE9F73-2BB7-4B90-B630-6342E86988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994ADC-E741-4D2E-9B55-B6A7BA132D2E}"/>
              </a:ext>
            </a:extLst>
          </p:cNvPr>
          <p:cNvSpPr>
            <a:spLocks noGrp="1"/>
          </p:cNvSpPr>
          <p:nvPr>
            <p:ph type="dt" sz="half" idx="10"/>
          </p:nvPr>
        </p:nvSpPr>
        <p:spPr/>
        <p:txBody>
          <a:bodyPr/>
          <a:lstStyle/>
          <a:p>
            <a:fld id="{846F6903-A8D2-43F8-9481-6191762D8E23}" type="datetime1">
              <a:rPr lang="en-US" smtClean="0"/>
              <a:t>4/5/2020</a:t>
            </a:fld>
            <a:endParaRPr lang="en-US"/>
          </a:p>
        </p:txBody>
      </p:sp>
      <p:sp>
        <p:nvSpPr>
          <p:cNvPr id="8" name="Footer Placeholder 7">
            <a:extLst>
              <a:ext uri="{FF2B5EF4-FFF2-40B4-BE49-F238E27FC236}">
                <a16:creationId xmlns:a16="http://schemas.microsoft.com/office/drawing/2014/main" id="{AE7A59B5-9EAD-4361-BE90-1133E9299DD2}"/>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9" name="Slide Number Placeholder 8">
            <a:extLst>
              <a:ext uri="{FF2B5EF4-FFF2-40B4-BE49-F238E27FC236}">
                <a16:creationId xmlns:a16="http://schemas.microsoft.com/office/drawing/2014/main" id="{1D1E5D54-D7D9-4BE2-ACEE-5E10C2461575}"/>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183180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5AC9-A6C0-4DD3-BB44-FBAF62856A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84FCD-BCE5-425C-9C43-7F20D8227128}"/>
              </a:ext>
            </a:extLst>
          </p:cNvPr>
          <p:cNvSpPr>
            <a:spLocks noGrp="1"/>
          </p:cNvSpPr>
          <p:nvPr>
            <p:ph type="dt" sz="half" idx="10"/>
          </p:nvPr>
        </p:nvSpPr>
        <p:spPr/>
        <p:txBody>
          <a:bodyPr/>
          <a:lstStyle/>
          <a:p>
            <a:fld id="{6A486B02-9153-4125-BA58-2F6FFE81427E}" type="datetime1">
              <a:rPr lang="en-US" smtClean="0"/>
              <a:t>4/5/2020</a:t>
            </a:fld>
            <a:endParaRPr lang="en-US"/>
          </a:p>
        </p:txBody>
      </p:sp>
      <p:sp>
        <p:nvSpPr>
          <p:cNvPr id="4" name="Footer Placeholder 3">
            <a:extLst>
              <a:ext uri="{FF2B5EF4-FFF2-40B4-BE49-F238E27FC236}">
                <a16:creationId xmlns:a16="http://schemas.microsoft.com/office/drawing/2014/main" id="{23292426-BFE5-48F9-903B-F13DA2932607}"/>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F52F30EE-6F60-4E62-B0DF-0BC5D46D370A}"/>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99916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A48F0-E70A-4813-B7FB-BF38F9EA9909}"/>
              </a:ext>
            </a:extLst>
          </p:cNvPr>
          <p:cNvSpPr>
            <a:spLocks noGrp="1"/>
          </p:cNvSpPr>
          <p:nvPr>
            <p:ph type="dt" sz="half" idx="10"/>
          </p:nvPr>
        </p:nvSpPr>
        <p:spPr/>
        <p:txBody>
          <a:bodyPr/>
          <a:lstStyle/>
          <a:p>
            <a:fld id="{48904081-6024-4B2A-A73D-3BD825369A69}" type="datetime1">
              <a:rPr lang="en-US" smtClean="0"/>
              <a:t>4/5/2020</a:t>
            </a:fld>
            <a:endParaRPr lang="en-US"/>
          </a:p>
        </p:txBody>
      </p:sp>
      <p:sp>
        <p:nvSpPr>
          <p:cNvPr id="3" name="Footer Placeholder 2">
            <a:extLst>
              <a:ext uri="{FF2B5EF4-FFF2-40B4-BE49-F238E27FC236}">
                <a16:creationId xmlns:a16="http://schemas.microsoft.com/office/drawing/2014/main" id="{3C149B75-68F1-493B-8A17-D3D3C35AE8A4}"/>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4" name="Slide Number Placeholder 3">
            <a:extLst>
              <a:ext uri="{FF2B5EF4-FFF2-40B4-BE49-F238E27FC236}">
                <a16:creationId xmlns:a16="http://schemas.microsoft.com/office/drawing/2014/main" id="{37C17C21-9CFC-463D-8FE4-57FCCA8DD4C8}"/>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1297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2F9A-A372-472D-A16E-BA69216E4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4F7DAF-B81A-46BD-80B7-EDF32B27D7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03493A-6024-4E6A-B930-2F602D7A6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E104D-0654-4F1A-8977-7F366A850F00}"/>
              </a:ext>
            </a:extLst>
          </p:cNvPr>
          <p:cNvSpPr>
            <a:spLocks noGrp="1"/>
          </p:cNvSpPr>
          <p:nvPr>
            <p:ph type="dt" sz="half" idx="10"/>
          </p:nvPr>
        </p:nvSpPr>
        <p:spPr/>
        <p:txBody>
          <a:bodyPr/>
          <a:lstStyle/>
          <a:p>
            <a:fld id="{DFEBBE09-4B6B-4362-90FF-9C9F10AD50C3}" type="datetime1">
              <a:rPr lang="en-US" smtClean="0"/>
              <a:t>4/5/2020</a:t>
            </a:fld>
            <a:endParaRPr lang="en-US"/>
          </a:p>
        </p:txBody>
      </p:sp>
      <p:sp>
        <p:nvSpPr>
          <p:cNvPr id="6" name="Footer Placeholder 5">
            <a:extLst>
              <a:ext uri="{FF2B5EF4-FFF2-40B4-BE49-F238E27FC236}">
                <a16:creationId xmlns:a16="http://schemas.microsoft.com/office/drawing/2014/main" id="{78D4DC80-8F7C-4DE8-B8D1-1DE60444D47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7" name="Slide Number Placeholder 6">
            <a:extLst>
              <a:ext uri="{FF2B5EF4-FFF2-40B4-BE49-F238E27FC236}">
                <a16:creationId xmlns:a16="http://schemas.microsoft.com/office/drawing/2014/main" id="{EDFDB3FF-A4B3-4018-9575-E069385EF0C3}"/>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373406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4647-5A34-4E9F-94D1-10F7388C5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572A29-7E26-44FA-89B7-8AD1A1D15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C3A734-786B-43F8-83C9-E34435031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35E86-0EF2-43A9-9501-CA4584FEAF73}"/>
              </a:ext>
            </a:extLst>
          </p:cNvPr>
          <p:cNvSpPr>
            <a:spLocks noGrp="1"/>
          </p:cNvSpPr>
          <p:nvPr>
            <p:ph type="dt" sz="half" idx="10"/>
          </p:nvPr>
        </p:nvSpPr>
        <p:spPr/>
        <p:txBody>
          <a:bodyPr/>
          <a:lstStyle/>
          <a:p>
            <a:fld id="{05C981C8-D821-400A-8C4B-136AE600DE5D}" type="datetime1">
              <a:rPr lang="en-US" smtClean="0"/>
              <a:t>4/5/2020</a:t>
            </a:fld>
            <a:endParaRPr lang="en-US"/>
          </a:p>
        </p:txBody>
      </p:sp>
      <p:sp>
        <p:nvSpPr>
          <p:cNvPr id="6" name="Footer Placeholder 5">
            <a:extLst>
              <a:ext uri="{FF2B5EF4-FFF2-40B4-BE49-F238E27FC236}">
                <a16:creationId xmlns:a16="http://schemas.microsoft.com/office/drawing/2014/main" id="{4C52ED7E-B07C-4D53-88B3-1960A3E63D0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7" name="Slide Number Placeholder 6">
            <a:extLst>
              <a:ext uri="{FF2B5EF4-FFF2-40B4-BE49-F238E27FC236}">
                <a16:creationId xmlns:a16="http://schemas.microsoft.com/office/drawing/2014/main" id="{13FAEDE2-0AD4-46CE-A1F4-969A07E8D5D8}"/>
              </a:ext>
            </a:extLst>
          </p:cNvPr>
          <p:cNvSpPr>
            <a:spLocks noGrp="1"/>
          </p:cNvSpPr>
          <p:nvPr>
            <p:ph type="sldNum" sz="quarter" idx="12"/>
          </p:nvPr>
        </p:nvSpPr>
        <p:spPr/>
        <p:txBody>
          <a:bodyPr/>
          <a:lstStyle/>
          <a:p>
            <a:fld id="{C42AFBC3-D410-44A1-A16E-85810E88D401}" type="slidenum">
              <a:rPr lang="en-US" smtClean="0"/>
              <a:t>‹#›</a:t>
            </a:fld>
            <a:endParaRPr lang="en-US"/>
          </a:p>
        </p:txBody>
      </p:sp>
    </p:spTree>
    <p:extLst>
      <p:ext uri="{BB962C8B-B14F-4D97-AF65-F5344CB8AC3E}">
        <p14:creationId xmlns:p14="http://schemas.microsoft.com/office/powerpoint/2010/main" val="843462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FED926-9407-4405-AED4-4FCA31D4B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F4042D-E9B7-4EBB-A254-B43C99CE6E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2FC1B-2906-4D08-A09B-8A78B195D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A434DE-E378-4B5E-942D-A6E13A8AA47B}" type="datetime1">
              <a:rPr lang="en-US" smtClean="0"/>
              <a:t>4/5/2020</a:t>
            </a:fld>
            <a:endParaRPr lang="en-US"/>
          </a:p>
        </p:txBody>
      </p:sp>
      <p:sp>
        <p:nvSpPr>
          <p:cNvPr id="5" name="Footer Placeholder 4">
            <a:extLst>
              <a:ext uri="{FF2B5EF4-FFF2-40B4-BE49-F238E27FC236}">
                <a16:creationId xmlns:a16="http://schemas.microsoft.com/office/drawing/2014/main" id="{41D1FB3C-5C88-4813-9F87-638FCFD8C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756FFF83-F4F6-4415-AEBC-D99043A72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AFBC3-D410-44A1-A16E-85810E88D401}" type="slidenum">
              <a:rPr lang="en-US" smtClean="0"/>
              <a:t>‹#›</a:t>
            </a:fld>
            <a:endParaRPr lang="en-US"/>
          </a:p>
        </p:txBody>
      </p:sp>
    </p:spTree>
    <p:extLst>
      <p:ext uri="{BB962C8B-B14F-4D97-AF65-F5344CB8AC3E}">
        <p14:creationId xmlns:p14="http://schemas.microsoft.com/office/powerpoint/2010/main" val="69896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2C184-FF74-462C-A0DB-9F1FF8B18CCE}"/>
              </a:ext>
            </a:extLst>
          </p:cNvPr>
          <p:cNvPicPr>
            <a:picLocks noChangeAspect="1"/>
          </p:cNvPicPr>
          <p:nvPr/>
        </p:nvPicPr>
        <p:blipFill>
          <a:blip r:embed="rId2"/>
          <a:stretch>
            <a:fillRect/>
          </a:stretch>
        </p:blipFill>
        <p:spPr>
          <a:xfrm>
            <a:off x="1435282" y="2469823"/>
            <a:ext cx="9061464" cy="1864852"/>
          </a:xfrm>
          <a:prstGeom prst="rect">
            <a:avLst/>
          </a:prstGeom>
        </p:spPr>
      </p:pic>
      <p:sp>
        <p:nvSpPr>
          <p:cNvPr id="2" name="Footer Placeholder 1">
            <a:extLst>
              <a:ext uri="{FF2B5EF4-FFF2-40B4-BE49-F238E27FC236}">
                <a16:creationId xmlns:a16="http://schemas.microsoft.com/office/drawing/2014/main" id="{4731E977-F8A5-4A5F-8D2D-BFE2166A59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A8394460-2603-483F-8BD0-1D9D0591BAC0}"/>
              </a:ext>
            </a:extLst>
          </p:cNvPr>
          <p:cNvSpPr>
            <a:spLocks noGrp="1"/>
          </p:cNvSpPr>
          <p:nvPr>
            <p:ph type="sldNum" sz="quarter" idx="12"/>
          </p:nvPr>
        </p:nvSpPr>
        <p:spPr/>
        <p:txBody>
          <a:bodyPr/>
          <a:lstStyle/>
          <a:p>
            <a:fld id="{C42AFBC3-D410-44A1-A16E-85810E88D401}" type="slidenum">
              <a:rPr lang="en-US" smtClean="0"/>
              <a:t>1</a:t>
            </a:fld>
            <a:endParaRPr lang="en-US"/>
          </a:p>
        </p:txBody>
      </p:sp>
    </p:spTree>
    <p:extLst>
      <p:ext uri="{BB962C8B-B14F-4D97-AF65-F5344CB8AC3E}">
        <p14:creationId xmlns:p14="http://schemas.microsoft.com/office/powerpoint/2010/main" val="110381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842DE-5BF2-46ED-AF67-CAF26BA49B76}"/>
              </a:ext>
            </a:extLst>
          </p:cNvPr>
          <p:cNvSpPr>
            <a:spLocks noGrp="1"/>
          </p:cNvSpPr>
          <p:nvPr>
            <p:ph idx="1"/>
          </p:nvPr>
        </p:nvSpPr>
        <p:spPr>
          <a:xfrm>
            <a:off x="838200" y="980429"/>
            <a:ext cx="10515600" cy="1223284"/>
          </a:xfrm>
        </p:spPr>
        <p:txBody>
          <a:bodyPr>
            <a:normAutofit fontScale="92500" lnSpcReduction="20000"/>
          </a:bodyPr>
          <a:lstStyle/>
          <a:p>
            <a:pPr marL="0" indent="0">
              <a:buNone/>
            </a:pPr>
            <a:r>
              <a:rPr lang="en-US" dirty="0"/>
              <a:t>Deficiencies in Evidence</a:t>
            </a:r>
          </a:p>
          <a:p>
            <a:r>
              <a:rPr lang="en-US" sz="2000" dirty="0"/>
              <a:t>The investigation process followed the Grounded Theory Approach (Strauss) where the approach is one of developing theory that is “grounded in data systematically gathered and analyzed. The interview method employed was a semi-structured design.</a:t>
            </a:r>
          </a:p>
        </p:txBody>
      </p:sp>
      <p:pic>
        <p:nvPicPr>
          <p:cNvPr id="4" name="Picture 3">
            <a:extLst>
              <a:ext uri="{FF2B5EF4-FFF2-40B4-BE49-F238E27FC236}">
                <a16:creationId xmlns:a16="http://schemas.microsoft.com/office/drawing/2014/main" id="{43F4B251-0297-4D37-8D37-381D9821D9CC}"/>
              </a:ext>
            </a:extLst>
          </p:cNvPr>
          <p:cNvPicPr/>
          <p:nvPr/>
        </p:nvPicPr>
        <p:blipFill>
          <a:blip r:embed="rId2"/>
          <a:stretch>
            <a:fillRect/>
          </a:stretch>
        </p:blipFill>
        <p:spPr>
          <a:xfrm>
            <a:off x="2273598" y="2239346"/>
            <a:ext cx="7644804" cy="4038420"/>
          </a:xfrm>
          <a:prstGeom prst="rect">
            <a:avLst/>
          </a:prstGeom>
          <a:ln>
            <a:solidFill>
              <a:schemeClr val="tx1"/>
            </a:solidFill>
          </a:ln>
        </p:spPr>
      </p:pic>
      <p:pic>
        <p:nvPicPr>
          <p:cNvPr id="5" name="Picture 4">
            <a:extLst>
              <a:ext uri="{FF2B5EF4-FFF2-40B4-BE49-F238E27FC236}">
                <a16:creationId xmlns:a16="http://schemas.microsoft.com/office/drawing/2014/main" id="{019DC9B9-C14A-4F13-A835-56E676AAB550}"/>
              </a:ext>
            </a:extLst>
          </p:cNvPr>
          <p:cNvPicPr>
            <a:picLocks noChangeAspect="1"/>
          </p:cNvPicPr>
          <p:nvPr/>
        </p:nvPicPr>
        <p:blipFill>
          <a:blip r:embed="rId3"/>
          <a:stretch>
            <a:fillRect/>
          </a:stretch>
        </p:blipFill>
        <p:spPr>
          <a:xfrm>
            <a:off x="112059" y="94130"/>
            <a:ext cx="3569508" cy="734606"/>
          </a:xfrm>
          <a:prstGeom prst="rect">
            <a:avLst/>
          </a:prstGeom>
        </p:spPr>
      </p:pic>
      <p:sp>
        <p:nvSpPr>
          <p:cNvPr id="6" name="Title 1">
            <a:extLst>
              <a:ext uri="{FF2B5EF4-FFF2-40B4-BE49-F238E27FC236}">
                <a16:creationId xmlns:a16="http://schemas.microsoft.com/office/drawing/2014/main" id="{D7769FE5-6541-4E85-8582-CEE8B0459537}"/>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sp>
        <p:nvSpPr>
          <p:cNvPr id="2" name="Footer Placeholder 1">
            <a:extLst>
              <a:ext uri="{FF2B5EF4-FFF2-40B4-BE49-F238E27FC236}">
                <a16:creationId xmlns:a16="http://schemas.microsoft.com/office/drawing/2014/main" id="{68E3EA03-771A-4E28-9E77-12FC07F2373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7" name="Slide Number Placeholder 6">
            <a:extLst>
              <a:ext uri="{FF2B5EF4-FFF2-40B4-BE49-F238E27FC236}">
                <a16:creationId xmlns:a16="http://schemas.microsoft.com/office/drawing/2014/main" id="{085FA749-207F-43DB-BC8A-B596E2DC6598}"/>
              </a:ext>
            </a:extLst>
          </p:cNvPr>
          <p:cNvSpPr>
            <a:spLocks noGrp="1"/>
          </p:cNvSpPr>
          <p:nvPr>
            <p:ph type="sldNum" sz="quarter" idx="12"/>
          </p:nvPr>
        </p:nvSpPr>
        <p:spPr/>
        <p:txBody>
          <a:bodyPr/>
          <a:lstStyle/>
          <a:p>
            <a:fld id="{C42AFBC3-D410-44A1-A16E-85810E88D401}" type="slidenum">
              <a:rPr lang="en-US" smtClean="0"/>
              <a:t>10</a:t>
            </a:fld>
            <a:endParaRPr lang="en-US"/>
          </a:p>
        </p:txBody>
      </p:sp>
    </p:spTree>
    <p:extLst>
      <p:ext uri="{BB962C8B-B14F-4D97-AF65-F5344CB8AC3E}">
        <p14:creationId xmlns:p14="http://schemas.microsoft.com/office/powerpoint/2010/main" val="1007837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B1EFCB-B290-4C79-875A-7FB7D24CF12A}"/>
              </a:ext>
            </a:extLst>
          </p:cNvPr>
          <p:cNvSpPr>
            <a:spLocks noGrp="1"/>
          </p:cNvSpPr>
          <p:nvPr>
            <p:ph idx="1"/>
          </p:nvPr>
        </p:nvSpPr>
        <p:spPr>
          <a:xfrm>
            <a:off x="838200" y="1119674"/>
            <a:ext cx="10400522" cy="1492897"/>
          </a:xfrm>
        </p:spPr>
        <p:txBody>
          <a:bodyPr>
            <a:normAutofit fontScale="70000" lnSpcReduction="20000"/>
          </a:bodyPr>
          <a:lstStyle/>
          <a:p>
            <a:pPr marL="0" indent="0">
              <a:buNone/>
            </a:pPr>
            <a:r>
              <a:rPr lang="en-US" sz="4000" dirty="0"/>
              <a:t>Deficiencies in Evidence</a:t>
            </a:r>
          </a:p>
          <a:p>
            <a:r>
              <a:rPr lang="en-US" sz="2600" dirty="0"/>
              <a:t>The volunteer interview subjects are for the study on average exceeded 25 years of professional and telecommunications experience and all had some degree of experience with the 9-1-1 Emergency Service.</a:t>
            </a:r>
          </a:p>
          <a:p>
            <a:r>
              <a:rPr lang="en-US" sz="2600" dirty="0"/>
              <a:t>The interviews result is over 150 pages of transcript conversations for further qualitative analysis e.g., NVIVO et al.</a:t>
            </a:r>
          </a:p>
        </p:txBody>
      </p:sp>
      <p:pic>
        <p:nvPicPr>
          <p:cNvPr id="7" name="Picture 6">
            <a:extLst>
              <a:ext uri="{FF2B5EF4-FFF2-40B4-BE49-F238E27FC236}">
                <a16:creationId xmlns:a16="http://schemas.microsoft.com/office/drawing/2014/main" id="{6D8CADA1-6B91-47A8-8279-6A556244E3DA}"/>
              </a:ext>
            </a:extLst>
          </p:cNvPr>
          <p:cNvPicPr>
            <a:picLocks noChangeAspect="1"/>
          </p:cNvPicPr>
          <p:nvPr/>
        </p:nvPicPr>
        <p:blipFill>
          <a:blip r:embed="rId3"/>
          <a:stretch>
            <a:fillRect/>
          </a:stretch>
        </p:blipFill>
        <p:spPr>
          <a:xfrm>
            <a:off x="112059" y="94130"/>
            <a:ext cx="3569508" cy="734606"/>
          </a:xfrm>
          <a:prstGeom prst="rect">
            <a:avLst/>
          </a:prstGeom>
        </p:spPr>
      </p:pic>
      <p:sp>
        <p:nvSpPr>
          <p:cNvPr id="8" name="Title 1">
            <a:extLst>
              <a:ext uri="{FF2B5EF4-FFF2-40B4-BE49-F238E27FC236}">
                <a16:creationId xmlns:a16="http://schemas.microsoft.com/office/drawing/2014/main" id="{2ABC6A82-8F0D-4A3B-A949-033B1A3AEFB1}"/>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graphicFrame>
        <p:nvGraphicFramePr>
          <p:cNvPr id="12" name="Object 11">
            <a:extLst>
              <a:ext uri="{FF2B5EF4-FFF2-40B4-BE49-F238E27FC236}">
                <a16:creationId xmlns:a16="http://schemas.microsoft.com/office/drawing/2014/main" id="{D6D59170-7FEE-49D9-A932-0CC6D12EAB12}"/>
              </a:ext>
            </a:extLst>
          </p:cNvPr>
          <p:cNvGraphicFramePr>
            <a:graphicFrameLocks noChangeAspect="1"/>
          </p:cNvGraphicFramePr>
          <p:nvPr>
            <p:extLst>
              <p:ext uri="{D42A27DB-BD31-4B8C-83A1-F6EECF244321}">
                <p14:modId xmlns:p14="http://schemas.microsoft.com/office/powerpoint/2010/main" val="2505077303"/>
              </p:ext>
            </p:extLst>
          </p:nvPr>
        </p:nvGraphicFramePr>
        <p:xfrm>
          <a:off x="2195277" y="2520572"/>
          <a:ext cx="7947218" cy="3754265"/>
        </p:xfrm>
        <a:graphic>
          <a:graphicData uri="http://schemas.openxmlformats.org/presentationml/2006/ole">
            <mc:AlternateContent xmlns:mc="http://schemas.openxmlformats.org/markup-compatibility/2006">
              <mc:Choice xmlns:v="urn:schemas-microsoft-com:vml" Requires="v">
                <p:oleObj spid="_x0000_s1111" name="Document" r:id="rId4" imgW="5956042" imgH="3099197" progId="Word.Document.12">
                  <p:embed/>
                </p:oleObj>
              </mc:Choice>
              <mc:Fallback>
                <p:oleObj name="Document" r:id="rId4" imgW="5956042" imgH="3099197" progId="Word.Document.12">
                  <p:embed/>
                  <p:pic>
                    <p:nvPicPr>
                      <p:cNvPr id="0" name=""/>
                      <p:cNvPicPr/>
                      <p:nvPr/>
                    </p:nvPicPr>
                    <p:blipFill>
                      <a:blip r:embed="rId5"/>
                      <a:stretch>
                        <a:fillRect/>
                      </a:stretch>
                    </p:blipFill>
                    <p:spPr>
                      <a:xfrm>
                        <a:off x="2195277" y="2520572"/>
                        <a:ext cx="7947218" cy="3754265"/>
                      </a:xfrm>
                      <a:prstGeom prst="rect">
                        <a:avLst/>
                      </a:prstGeom>
                      <a:ln>
                        <a:solidFill>
                          <a:schemeClr val="tx1"/>
                        </a:solidFill>
                      </a:ln>
                    </p:spPr>
                  </p:pic>
                </p:oleObj>
              </mc:Fallback>
            </mc:AlternateContent>
          </a:graphicData>
        </a:graphic>
      </p:graphicFrame>
      <p:sp>
        <p:nvSpPr>
          <p:cNvPr id="2" name="Footer Placeholder 1">
            <a:extLst>
              <a:ext uri="{FF2B5EF4-FFF2-40B4-BE49-F238E27FC236}">
                <a16:creationId xmlns:a16="http://schemas.microsoft.com/office/drawing/2014/main" id="{02464733-54C2-4762-83C6-149D9945A2E8}"/>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6EEC391B-21D5-4A81-A331-927786FB8292}"/>
              </a:ext>
            </a:extLst>
          </p:cNvPr>
          <p:cNvSpPr>
            <a:spLocks noGrp="1"/>
          </p:cNvSpPr>
          <p:nvPr>
            <p:ph type="sldNum" sz="quarter" idx="12"/>
          </p:nvPr>
        </p:nvSpPr>
        <p:spPr/>
        <p:txBody>
          <a:bodyPr/>
          <a:lstStyle/>
          <a:p>
            <a:fld id="{C42AFBC3-D410-44A1-A16E-85810E88D401}" type="slidenum">
              <a:rPr lang="en-US" smtClean="0"/>
              <a:t>11</a:t>
            </a:fld>
            <a:endParaRPr lang="en-US"/>
          </a:p>
        </p:txBody>
      </p:sp>
    </p:spTree>
    <p:extLst>
      <p:ext uri="{BB962C8B-B14F-4D97-AF65-F5344CB8AC3E}">
        <p14:creationId xmlns:p14="http://schemas.microsoft.com/office/powerpoint/2010/main" val="219288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1B1EFCB-B290-4C79-875A-7FB7D24CF12A}"/>
              </a:ext>
            </a:extLst>
          </p:cNvPr>
          <p:cNvSpPr>
            <a:spLocks noGrp="1"/>
          </p:cNvSpPr>
          <p:nvPr>
            <p:ph idx="1"/>
          </p:nvPr>
        </p:nvSpPr>
        <p:spPr>
          <a:xfrm>
            <a:off x="838200" y="1119672"/>
            <a:ext cx="10515600" cy="5687009"/>
          </a:xfrm>
        </p:spPr>
        <p:txBody>
          <a:bodyPr>
            <a:normAutofit/>
          </a:bodyPr>
          <a:lstStyle/>
          <a:p>
            <a:pPr marL="0" indent="0">
              <a:buNone/>
            </a:pPr>
            <a:r>
              <a:rPr lang="en-US" dirty="0"/>
              <a:t>Deficiencies in Evidence</a:t>
            </a:r>
          </a:p>
          <a:p>
            <a:r>
              <a:rPr lang="en-US" dirty="0"/>
              <a:t>The themes of Liability, Legal and Reputation; Standards 9-1-1 and Technical Risk and Mitigation emerged from the interview questions as relevant.</a:t>
            </a:r>
          </a:p>
          <a:p>
            <a:r>
              <a:rPr lang="en-US" dirty="0"/>
              <a:t>Through the interviews three themes were noted in the obstacles to speech recognition in emergency services.</a:t>
            </a:r>
          </a:p>
          <a:p>
            <a:r>
              <a:rPr lang="en-US" dirty="0"/>
              <a:t>While there were differing opinions at times, Subject C stated clearly:</a:t>
            </a:r>
          </a:p>
          <a:p>
            <a:pPr marL="0" indent="0">
              <a:buNone/>
            </a:pPr>
            <a:r>
              <a:rPr lang="en-US" b="1" dirty="0"/>
              <a:t>“</a:t>
            </a:r>
            <a:r>
              <a:rPr lang="en-US" b="1" i="1" dirty="0"/>
              <a:t>My take is that when we first started talking, and I still believe this, is that people call 9-1-1- and they don’t care who completes the call, Verizon et al., they don’t care.  Get me to a call taker so I can get help!</a:t>
            </a:r>
          </a:p>
        </p:txBody>
      </p:sp>
      <p:pic>
        <p:nvPicPr>
          <p:cNvPr id="7" name="Picture 6">
            <a:extLst>
              <a:ext uri="{FF2B5EF4-FFF2-40B4-BE49-F238E27FC236}">
                <a16:creationId xmlns:a16="http://schemas.microsoft.com/office/drawing/2014/main" id="{6D8CADA1-6B91-47A8-8279-6A556244E3DA}"/>
              </a:ext>
            </a:extLst>
          </p:cNvPr>
          <p:cNvPicPr>
            <a:picLocks noChangeAspect="1"/>
          </p:cNvPicPr>
          <p:nvPr/>
        </p:nvPicPr>
        <p:blipFill>
          <a:blip r:embed="rId2"/>
          <a:stretch>
            <a:fillRect/>
          </a:stretch>
        </p:blipFill>
        <p:spPr>
          <a:xfrm>
            <a:off x="112059" y="94130"/>
            <a:ext cx="3569508" cy="734606"/>
          </a:xfrm>
          <a:prstGeom prst="rect">
            <a:avLst/>
          </a:prstGeom>
        </p:spPr>
      </p:pic>
      <p:sp>
        <p:nvSpPr>
          <p:cNvPr id="8" name="Title 1">
            <a:extLst>
              <a:ext uri="{FF2B5EF4-FFF2-40B4-BE49-F238E27FC236}">
                <a16:creationId xmlns:a16="http://schemas.microsoft.com/office/drawing/2014/main" id="{2ABC6A82-8F0D-4A3B-A949-033B1A3AEFB1}"/>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sp>
        <p:nvSpPr>
          <p:cNvPr id="2" name="Footer Placeholder 1">
            <a:extLst>
              <a:ext uri="{FF2B5EF4-FFF2-40B4-BE49-F238E27FC236}">
                <a16:creationId xmlns:a16="http://schemas.microsoft.com/office/drawing/2014/main" id="{19D1DAE3-5213-4B43-AB2C-749149028FE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C483A86F-D019-4973-B89A-CBD937D20C5C}"/>
              </a:ext>
            </a:extLst>
          </p:cNvPr>
          <p:cNvSpPr>
            <a:spLocks noGrp="1"/>
          </p:cNvSpPr>
          <p:nvPr>
            <p:ph type="sldNum" sz="quarter" idx="12"/>
          </p:nvPr>
        </p:nvSpPr>
        <p:spPr/>
        <p:txBody>
          <a:bodyPr/>
          <a:lstStyle/>
          <a:p>
            <a:fld id="{C42AFBC3-D410-44A1-A16E-85810E88D401}" type="slidenum">
              <a:rPr lang="en-US" smtClean="0"/>
              <a:t>12</a:t>
            </a:fld>
            <a:endParaRPr lang="en-US"/>
          </a:p>
        </p:txBody>
      </p:sp>
    </p:spTree>
    <p:extLst>
      <p:ext uri="{BB962C8B-B14F-4D97-AF65-F5344CB8AC3E}">
        <p14:creationId xmlns:p14="http://schemas.microsoft.com/office/powerpoint/2010/main" val="3700848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AD34F9-61D8-4152-A2DF-7AAEA2926BAC}"/>
              </a:ext>
            </a:extLst>
          </p:cNvPr>
          <p:cNvSpPr>
            <a:spLocks noGrp="1"/>
          </p:cNvSpPr>
          <p:nvPr>
            <p:ph idx="1"/>
          </p:nvPr>
        </p:nvSpPr>
        <p:spPr>
          <a:xfrm>
            <a:off x="838200" y="1298448"/>
            <a:ext cx="10515600" cy="4878515"/>
          </a:xfrm>
        </p:spPr>
        <p:txBody>
          <a:bodyPr/>
          <a:lstStyle/>
          <a:p>
            <a:pPr marL="0" indent="0">
              <a:buNone/>
            </a:pPr>
            <a:r>
              <a:rPr lang="en-US" dirty="0"/>
              <a:t>Uniqueness of Approach</a:t>
            </a:r>
          </a:p>
          <a:p>
            <a:r>
              <a:rPr lang="en-US" dirty="0"/>
              <a:t>The use of the Technology Readiness Levels (TRLs) applied as a tool to measure S.R. (A.I.) readiness and influence users intentions and future behavior.</a:t>
            </a:r>
          </a:p>
          <a:p>
            <a:r>
              <a:rPr lang="en-US" dirty="0"/>
              <a:t>The research model for this study is an extension of the Unified Theory of Acceptance and Use of Technology Model (UTAUT) (2003).</a:t>
            </a:r>
          </a:p>
          <a:p>
            <a:r>
              <a:rPr lang="en-US" dirty="0"/>
              <a:t>The UTAUT model is a formulated model developed from research that conducted a review and synthesis of eight models in use for technology acceptance. </a:t>
            </a:r>
          </a:p>
        </p:txBody>
      </p:sp>
      <p:pic>
        <p:nvPicPr>
          <p:cNvPr id="4" name="Picture 3">
            <a:extLst>
              <a:ext uri="{FF2B5EF4-FFF2-40B4-BE49-F238E27FC236}">
                <a16:creationId xmlns:a16="http://schemas.microsoft.com/office/drawing/2014/main" id="{3A004DAB-1407-4A71-81B7-0FF1F21442E9}"/>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4BBA9C0B-983F-47DE-958C-DCE156EC9D21}"/>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Uniqueness of Approach</a:t>
            </a:r>
          </a:p>
        </p:txBody>
      </p:sp>
      <p:sp>
        <p:nvSpPr>
          <p:cNvPr id="2" name="Footer Placeholder 1">
            <a:extLst>
              <a:ext uri="{FF2B5EF4-FFF2-40B4-BE49-F238E27FC236}">
                <a16:creationId xmlns:a16="http://schemas.microsoft.com/office/drawing/2014/main" id="{49C4E493-E4EE-4995-AA9E-16D38BCC56E7}"/>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5A836B11-2684-44A3-AFA6-B7ECD251C9FE}"/>
              </a:ext>
            </a:extLst>
          </p:cNvPr>
          <p:cNvSpPr>
            <a:spLocks noGrp="1"/>
          </p:cNvSpPr>
          <p:nvPr>
            <p:ph type="sldNum" sz="quarter" idx="12"/>
          </p:nvPr>
        </p:nvSpPr>
        <p:spPr/>
        <p:txBody>
          <a:bodyPr/>
          <a:lstStyle/>
          <a:p>
            <a:fld id="{C42AFBC3-D410-44A1-A16E-85810E88D401}" type="slidenum">
              <a:rPr lang="en-US" smtClean="0"/>
              <a:t>13</a:t>
            </a:fld>
            <a:endParaRPr lang="en-US"/>
          </a:p>
        </p:txBody>
      </p:sp>
    </p:spTree>
    <p:extLst>
      <p:ext uri="{BB962C8B-B14F-4D97-AF65-F5344CB8AC3E}">
        <p14:creationId xmlns:p14="http://schemas.microsoft.com/office/powerpoint/2010/main" val="358459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021D27E-9C23-48F5-9D74-1A959CE0E8BC}"/>
              </a:ext>
            </a:extLst>
          </p:cNvPr>
          <p:cNvPicPr>
            <a:picLocks noGrp="1" noChangeAspect="1"/>
          </p:cNvPicPr>
          <p:nvPr>
            <p:ph idx="1"/>
          </p:nvPr>
        </p:nvPicPr>
        <p:blipFill>
          <a:blip r:embed="rId2"/>
          <a:stretch>
            <a:fillRect/>
          </a:stretch>
        </p:blipFill>
        <p:spPr>
          <a:xfrm>
            <a:off x="4406157" y="4321317"/>
            <a:ext cx="3455885" cy="1026546"/>
          </a:xfrm>
          <a:prstGeom prst="rect">
            <a:avLst/>
          </a:prstGeom>
        </p:spPr>
      </p:pic>
      <p:pic>
        <p:nvPicPr>
          <p:cNvPr id="5" name="Picture 4">
            <a:extLst>
              <a:ext uri="{FF2B5EF4-FFF2-40B4-BE49-F238E27FC236}">
                <a16:creationId xmlns:a16="http://schemas.microsoft.com/office/drawing/2014/main" id="{CFAA874F-C6A3-48EA-A836-094E8C8F7B39}"/>
              </a:ext>
            </a:extLst>
          </p:cNvPr>
          <p:cNvPicPr>
            <a:picLocks noChangeAspect="1"/>
          </p:cNvPicPr>
          <p:nvPr/>
        </p:nvPicPr>
        <p:blipFill>
          <a:blip r:embed="rId3"/>
          <a:stretch>
            <a:fillRect/>
          </a:stretch>
        </p:blipFill>
        <p:spPr>
          <a:xfrm>
            <a:off x="112059" y="94130"/>
            <a:ext cx="3569508" cy="734606"/>
          </a:xfrm>
          <a:prstGeom prst="rect">
            <a:avLst/>
          </a:prstGeom>
        </p:spPr>
      </p:pic>
      <p:sp>
        <p:nvSpPr>
          <p:cNvPr id="6" name="Title 1">
            <a:extLst>
              <a:ext uri="{FF2B5EF4-FFF2-40B4-BE49-F238E27FC236}">
                <a16:creationId xmlns:a16="http://schemas.microsoft.com/office/drawing/2014/main" id="{E4494F32-EF9B-4465-B5F3-9389440A6D2C}"/>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Uniqueness of Approach</a:t>
            </a:r>
          </a:p>
        </p:txBody>
      </p:sp>
      <p:sp>
        <p:nvSpPr>
          <p:cNvPr id="7" name="Content Placeholder 2">
            <a:extLst>
              <a:ext uri="{FF2B5EF4-FFF2-40B4-BE49-F238E27FC236}">
                <a16:creationId xmlns:a16="http://schemas.microsoft.com/office/drawing/2014/main" id="{C135652F-3211-4424-B226-0A305082AA7F}"/>
              </a:ext>
            </a:extLst>
          </p:cNvPr>
          <p:cNvSpPr txBox="1">
            <a:spLocks/>
          </p:cNvSpPr>
          <p:nvPr/>
        </p:nvSpPr>
        <p:spPr>
          <a:xfrm>
            <a:off x="729996" y="1325880"/>
            <a:ext cx="10732008" cy="278480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Uniqueness of Approach</a:t>
            </a:r>
          </a:p>
          <a:p>
            <a:r>
              <a:rPr lang="en-US" dirty="0"/>
              <a:t>Using tools designed for engineers to communicate and invoke confidence.</a:t>
            </a:r>
          </a:p>
          <a:p>
            <a:r>
              <a:rPr lang="en-US" dirty="0"/>
              <a:t>Where the U.L. tag demonstrates to citizens the safety of a product for use, so too does the TRL “7 and above” rating or simply “TRL Approved” when applied to a technology that it is safe for use.</a:t>
            </a:r>
          </a:p>
          <a:p>
            <a:r>
              <a:rPr lang="en-US" dirty="0"/>
              <a:t>In the application of S.R.-A.I. to the 9-1-1 Emergency Services system, the prediction is that a TRL educated citizen will demonstrate higher level of support for the technology in 9-1-1 and a willingness to use the technology.</a:t>
            </a:r>
          </a:p>
          <a:p>
            <a:pPr marL="0" indent="0">
              <a:buNone/>
            </a:pPr>
            <a:endParaRPr lang="en-US" dirty="0"/>
          </a:p>
        </p:txBody>
      </p:sp>
      <p:pic>
        <p:nvPicPr>
          <p:cNvPr id="9" name="Picture 8">
            <a:extLst>
              <a:ext uri="{FF2B5EF4-FFF2-40B4-BE49-F238E27FC236}">
                <a16:creationId xmlns:a16="http://schemas.microsoft.com/office/drawing/2014/main" id="{0C41448D-6E80-4361-8F0F-177BA494CD94}"/>
              </a:ext>
            </a:extLst>
          </p:cNvPr>
          <p:cNvPicPr>
            <a:picLocks noChangeAspect="1"/>
          </p:cNvPicPr>
          <p:nvPr/>
        </p:nvPicPr>
        <p:blipFill>
          <a:blip r:embed="rId4"/>
          <a:stretch>
            <a:fillRect/>
          </a:stretch>
        </p:blipFill>
        <p:spPr>
          <a:xfrm>
            <a:off x="597531" y="4339743"/>
            <a:ext cx="3218688" cy="956088"/>
          </a:xfrm>
          <a:prstGeom prst="rect">
            <a:avLst/>
          </a:prstGeom>
        </p:spPr>
      </p:pic>
      <p:sp>
        <p:nvSpPr>
          <p:cNvPr id="10" name="Footer Placeholder 9">
            <a:extLst>
              <a:ext uri="{FF2B5EF4-FFF2-40B4-BE49-F238E27FC236}">
                <a16:creationId xmlns:a16="http://schemas.microsoft.com/office/drawing/2014/main" id="{A0153B6E-A5B7-408A-8546-4731CD7565D2}"/>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11" name="Slide Number Placeholder 10">
            <a:extLst>
              <a:ext uri="{FF2B5EF4-FFF2-40B4-BE49-F238E27FC236}">
                <a16:creationId xmlns:a16="http://schemas.microsoft.com/office/drawing/2014/main" id="{493E27AD-44A1-44EB-B736-0B6E1DAE00C8}"/>
              </a:ext>
            </a:extLst>
          </p:cNvPr>
          <p:cNvSpPr>
            <a:spLocks noGrp="1"/>
          </p:cNvSpPr>
          <p:nvPr>
            <p:ph type="sldNum" sz="quarter" idx="12"/>
          </p:nvPr>
        </p:nvSpPr>
        <p:spPr/>
        <p:txBody>
          <a:bodyPr/>
          <a:lstStyle/>
          <a:p>
            <a:fld id="{C42AFBC3-D410-44A1-A16E-85810E88D401}" type="slidenum">
              <a:rPr lang="en-US" smtClean="0"/>
              <a:t>14</a:t>
            </a:fld>
            <a:endParaRPr lang="en-US"/>
          </a:p>
        </p:txBody>
      </p:sp>
      <p:pic>
        <p:nvPicPr>
          <p:cNvPr id="12" name="Content Placeholder 6">
            <a:extLst>
              <a:ext uri="{FF2B5EF4-FFF2-40B4-BE49-F238E27FC236}">
                <a16:creationId xmlns:a16="http://schemas.microsoft.com/office/drawing/2014/main" id="{3648C0AB-CD80-40E5-8926-87A11F4EE2DF}"/>
              </a:ext>
            </a:extLst>
          </p:cNvPr>
          <p:cNvPicPr>
            <a:picLocks noChangeAspect="1"/>
          </p:cNvPicPr>
          <p:nvPr/>
        </p:nvPicPr>
        <p:blipFill>
          <a:blip r:embed="rId5"/>
          <a:stretch>
            <a:fillRect/>
          </a:stretch>
        </p:blipFill>
        <p:spPr>
          <a:xfrm>
            <a:off x="8617973" y="4265818"/>
            <a:ext cx="2976496" cy="2300526"/>
          </a:xfrm>
          <a:prstGeom prst="rect">
            <a:avLst/>
          </a:prstGeom>
        </p:spPr>
      </p:pic>
    </p:spTree>
    <p:extLst>
      <p:ext uri="{BB962C8B-B14F-4D97-AF65-F5344CB8AC3E}">
        <p14:creationId xmlns:p14="http://schemas.microsoft.com/office/powerpoint/2010/main" val="237807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2E157-743A-401B-9238-B9E4D39315C9}"/>
              </a:ext>
            </a:extLst>
          </p:cNvPr>
          <p:cNvSpPr>
            <a:spLocks noGrp="1"/>
          </p:cNvSpPr>
          <p:nvPr>
            <p:ph idx="1"/>
          </p:nvPr>
        </p:nvSpPr>
        <p:spPr>
          <a:xfrm>
            <a:off x="876300" y="1344168"/>
            <a:ext cx="10515600" cy="5012182"/>
          </a:xfrm>
        </p:spPr>
        <p:txBody>
          <a:bodyPr>
            <a:normAutofit fontScale="55000" lnSpcReduction="20000"/>
          </a:bodyPr>
          <a:lstStyle/>
          <a:p>
            <a:pPr marL="0" indent="0">
              <a:buNone/>
            </a:pPr>
            <a:r>
              <a:rPr lang="en-US" sz="5100" dirty="0"/>
              <a:t>Statement of Research</a:t>
            </a:r>
          </a:p>
          <a:p>
            <a:pPr marL="0" indent="0">
              <a:buNone/>
            </a:pPr>
            <a:endParaRPr lang="en-US" dirty="0"/>
          </a:p>
          <a:p>
            <a:pPr marL="0" indent="0">
              <a:buNone/>
            </a:pPr>
            <a:r>
              <a:rPr lang="en-US" b="1" dirty="0"/>
              <a:t>“Does the use of the Technology Readiness Level (TRL) metric and training of subjects (citizens) make a positive difference in the support for adoption of the Speech Recognition – Artificial Intelligence technology for the 9-1-1 Emergency Service” ?</a:t>
            </a:r>
          </a:p>
          <a:p>
            <a:pPr marL="0" indent="0">
              <a:buNone/>
            </a:pPr>
            <a:endParaRPr lang="en-US" dirty="0"/>
          </a:p>
          <a:p>
            <a:pPr marL="0" indent="0">
              <a:buNone/>
            </a:pPr>
            <a:r>
              <a:rPr lang="en-US" dirty="0"/>
              <a:t>The following hypothesis serve as declarative predictions about the anticipated relationships among the variables.</a:t>
            </a:r>
          </a:p>
          <a:p>
            <a:r>
              <a:rPr lang="en-US" b="1" dirty="0"/>
              <a:t>H1: The Treatment, TRL, will increase the intent to use for speech recognition for 9-1-1 emergency services. </a:t>
            </a:r>
            <a:endParaRPr lang="en-US" sz="2400" b="1" dirty="0"/>
          </a:p>
          <a:p>
            <a:r>
              <a:rPr lang="en-US" dirty="0"/>
              <a:t>H2: Age will have an effect on the intent to use for speech recognition for 9-1-1 emergency services. Younger subjects will demonstrate an increased willingness to adopt the technology.</a:t>
            </a:r>
            <a:endParaRPr lang="en-US" sz="2400" dirty="0"/>
          </a:p>
          <a:p>
            <a:r>
              <a:rPr lang="en-US" dirty="0"/>
              <a:t>H3: People’s Expectations will be improved by the treatment, increasing the intent to use for 9-1-1 emergency services.</a:t>
            </a:r>
            <a:endParaRPr lang="en-US" sz="2400" dirty="0"/>
          </a:p>
          <a:p>
            <a:r>
              <a:rPr lang="en-US" dirty="0"/>
              <a:t>H4: Peoples Perspectives will be improved by the treatment increasing the intent to use for 9-1-1 emergency services.</a:t>
            </a:r>
            <a:endParaRPr lang="en-US" sz="2400" dirty="0"/>
          </a:p>
          <a:p>
            <a:r>
              <a:rPr lang="en-US" dirty="0"/>
              <a:t>H5: Education will have an effect on intent to use for 9-1-1emergency services.  Higher formally educated subjects will demonstrate an increased willingness to adopt the technology.</a:t>
            </a:r>
            <a:endParaRPr lang="en-US" sz="2400" dirty="0"/>
          </a:p>
          <a:p>
            <a:r>
              <a:rPr lang="en-US" dirty="0"/>
              <a:t>H6: Gender will have an effect on intent to use for speech recognition for 9-1-1 emergency services.</a:t>
            </a:r>
          </a:p>
          <a:p>
            <a:pPr marL="0" indent="0">
              <a:buNone/>
            </a:pPr>
            <a:endParaRPr lang="en-US" sz="2400" dirty="0"/>
          </a:p>
          <a:p>
            <a:r>
              <a:rPr lang="en-US" sz="2700" b="1" i="1" dirty="0"/>
              <a:t>Problem Research Secondary Questions – Backup Slide</a:t>
            </a:r>
          </a:p>
        </p:txBody>
      </p:sp>
      <p:pic>
        <p:nvPicPr>
          <p:cNvPr id="4" name="Picture 3">
            <a:extLst>
              <a:ext uri="{FF2B5EF4-FFF2-40B4-BE49-F238E27FC236}">
                <a16:creationId xmlns:a16="http://schemas.microsoft.com/office/drawing/2014/main" id="{F292CFB3-9823-4B52-8C6A-904ACBE667FC}"/>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3981A7C1-42B1-46AB-A34C-7D56E3FE7F3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sp>
        <p:nvSpPr>
          <p:cNvPr id="2" name="Footer Placeholder 1">
            <a:extLst>
              <a:ext uri="{FF2B5EF4-FFF2-40B4-BE49-F238E27FC236}">
                <a16:creationId xmlns:a16="http://schemas.microsoft.com/office/drawing/2014/main" id="{D029723C-5EE1-4640-93FA-CA64363CD111}"/>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5B3DF8B5-D418-441C-8235-690CEED08336}"/>
              </a:ext>
            </a:extLst>
          </p:cNvPr>
          <p:cNvSpPr>
            <a:spLocks noGrp="1"/>
          </p:cNvSpPr>
          <p:nvPr>
            <p:ph type="sldNum" sz="quarter" idx="12"/>
          </p:nvPr>
        </p:nvSpPr>
        <p:spPr/>
        <p:txBody>
          <a:bodyPr/>
          <a:lstStyle/>
          <a:p>
            <a:fld id="{C42AFBC3-D410-44A1-A16E-85810E88D401}" type="slidenum">
              <a:rPr lang="en-US" smtClean="0"/>
              <a:t>15</a:t>
            </a:fld>
            <a:endParaRPr lang="en-US"/>
          </a:p>
        </p:txBody>
      </p:sp>
    </p:spTree>
    <p:extLst>
      <p:ext uri="{BB962C8B-B14F-4D97-AF65-F5344CB8AC3E}">
        <p14:creationId xmlns:p14="http://schemas.microsoft.com/office/powerpoint/2010/main" val="4010294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66413-73ED-4EE3-92B7-EB9CFDB786DE}"/>
              </a:ext>
            </a:extLst>
          </p:cNvPr>
          <p:cNvSpPr>
            <a:spLocks noGrp="1"/>
          </p:cNvSpPr>
          <p:nvPr>
            <p:ph idx="1"/>
          </p:nvPr>
        </p:nvSpPr>
        <p:spPr>
          <a:xfrm>
            <a:off x="876300" y="941832"/>
            <a:ext cx="10515600" cy="2842257"/>
          </a:xfrm>
        </p:spPr>
        <p:txBody>
          <a:bodyPr>
            <a:normAutofit fontScale="55000" lnSpcReduction="20000"/>
          </a:bodyPr>
          <a:lstStyle/>
          <a:p>
            <a:pPr marL="0" indent="0">
              <a:buNone/>
            </a:pPr>
            <a:r>
              <a:rPr lang="en-US" sz="4400" b="1" dirty="0"/>
              <a:t>Complimenting Existing Research</a:t>
            </a:r>
          </a:p>
          <a:p>
            <a:pPr marL="0" indent="0">
              <a:buNone/>
            </a:pPr>
            <a:r>
              <a:rPr lang="en-US" dirty="0"/>
              <a:t>The proposed research will serve to compliment the existing research body of knowledge through:</a:t>
            </a:r>
          </a:p>
          <a:p>
            <a:pPr lvl="1"/>
            <a:r>
              <a:rPr lang="en-US" dirty="0"/>
              <a:t>The unique aspects of the research in the adoption and diffusion of technology</a:t>
            </a:r>
          </a:p>
          <a:p>
            <a:pPr lvl="1"/>
            <a:r>
              <a:rPr lang="en-US" dirty="0"/>
              <a:t> Extension of the use of TRLs.</a:t>
            </a:r>
          </a:p>
          <a:p>
            <a:r>
              <a:rPr lang="en-US" dirty="0"/>
              <a:t>The proposed study by focusing on the speech recognition as an A.I. application can be viewed from the perspective of “Speech Recognition as a Subset of Artificial Intelligence” and as a “Subset of Emergency Management”</a:t>
            </a:r>
          </a:p>
          <a:p>
            <a:pPr lvl="1"/>
            <a:r>
              <a:rPr lang="en-US" dirty="0"/>
              <a:t>Through the findings of the study, the further goal is to generalize to the larger population of A.I. applications.</a:t>
            </a:r>
          </a:p>
          <a:p>
            <a:endParaRPr lang="en-US" dirty="0"/>
          </a:p>
          <a:p>
            <a:r>
              <a:rPr lang="en-US" dirty="0"/>
              <a:t>The proposed study by focusing on the speech recognition as an A.I. application for the 9-1-1 emergency service can be viewed through the perspective as a “Subset of Emergency Management”</a:t>
            </a:r>
          </a:p>
          <a:p>
            <a:pPr lvl="1"/>
            <a:r>
              <a:rPr lang="en-US" dirty="0"/>
              <a:t>through the findings of the study, there is opportunity to further generalize the results to the broader Emergency Management applications and services.</a:t>
            </a:r>
          </a:p>
          <a:p>
            <a:endParaRPr lang="en-US" dirty="0"/>
          </a:p>
          <a:p>
            <a:endParaRPr lang="en-US" dirty="0"/>
          </a:p>
        </p:txBody>
      </p:sp>
      <p:sp>
        <p:nvSpPr>
          <p:cNvPr id="4" name="Footer Placeholder 3">
            <a:extLst>
              <a:ext uri="{FF2B5EF4-FFF2-40B4-BE49-F238E27FC236}">
                <a16:creationId xmlns:a16="http://schemas.microsoft.com/office/drawing/2014/main" id="{4A2BCE0F-03C8-4B87-9ADE-ABF6D192A75B}"/>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C59C4F8-9AA2-4019-8659-276686ECE647}"/>
              </a:ext>
            </a:extLst>
          </p:cNvPr>
          <p:cNvSpPr>
            <a:spLocks noGrp="1"/>
          </p:cNvSpPr>
          <p:nvPr>
            <p:ph type="sldNum" sz="quarter" idx="12"/>
          </p:nvPr>
        </p:nvSpPr>
        <p:spPr/>
        <p:txBody>
          <a:bodyPr/>
          <a:lstStyle/>
          <a:p>
            <a:fld id="{C42AFBC3-D410-44A1-A16E-85810E88D401}" type="slidenum">
              <a:rPr lang="en-US" smtClean="0"/>
              <a:t>16</a:t>
            </a:fld>
            <a:endParaRPr lang="en-US"/>
          </a:p>
        </p:txBody>
      </p:sp>
      <p:pic>
        <p:nvPicPr>
          <p:cNvPr id="6" name="Picture 5">
            <a:extLst>
              <a:ext uri="{FF2B5EF4-FFF2-40B4-BE49-F238E27FC236}">
                <a16:creationId xmlns:a16="http://schemas.microsoft.com/office/drawing/2014/main" id="{77BCA4C3-3A48-4882-8816-727A5D2231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6387" y="3922775"/>
            <a:ext cx="4114800" cy="2294890"/>
          </a:xfrm>
          <a:prstGeom prst="rect">
            <a:avLst/>
          </a:prstGeom>
          <a:noFill/>
          <a:ln>
            <a:noFill/>
          </a:ln>
        </p:spPr>
      </p:pic>
      <p:pic>
        <p:nvPicPr>
          <p:cNvPr id="7" name="Picture 6">
            <a:extLst>
              <a:ext uri="{FF2B5EF4-FFF2-40B4-BE49-F238E27FC236}">
                <a16:creationId xmlns:a16="http://schemas.microsoft.com/office/drawing/2014/main" id="{41B4C03E-6292-4DCC-92A2-F3580CDE95A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813" y="4030852"/>
            <a:ext cx="4109085" cy="2256155"/>
          </a:xfrm>
          <a:prstGeom prst="rect">
            <a:avLst/>
          </a:prstGeom>
          <a:noFill/>
          <a:ln>
            <a:noFill/>
          </a:ln>
        </p:spPr>
      </p:pic>
      <p:pic>
        <p:nvPicPr>
          <p:cNvPr id="8" name="Picture 7">
            <a:extLst>
              <a:ext uri="{FF2B5EF4-FFF2-40B4-BE49-F238E27FC236}">
                <a16:creationId xmlns:a16="http://schemas.microsoft.com/office/drawing/2014/main" id="{B4D8ABE1-F275-48EA-9689-2CC8D7049B4B}"/>
              </a:ext>
            </a:extLst>
          </p:cNvPr>
          <p:cNvPicPr>
            <a:picLocks noChangeAspect="1"/>
          </p:cNvPicPr>
          <p:nvPr/>
        </p:nvPicPr>
        <p:blipFill>
          <a:blip r:embed="rId4"/>
          <a:stretch>
            <a:fillRect/>
          </a:stretch>
        </p:blipFill>
        <p:spPr>
          <a:xfrm>
            <a:off x="112059" y="94130"/>
            <a:ext cx="3569508" cy="734606"/>
          </a:xfrm>
          <a:prstGeom prst="rect">
            <a:avLst/>
          </a:prstGeom>
        </p:spPr>
      </p:pic>
      <p:sp>
        <p:nvSpPr>
          <p:cNvPr id="9" name="Title 1">
            <a:extLst>
              <a:ext uri="{FF2B5EF4-FFF2-40B4-BE49-F238E27FC236}">
                <a16:creationId xmlns:a16="http://schemas.microsoft.com/office/drawing/2014/main" id="{EFCB60C4-17DF-479C-9F65-DB7C4E8BF39D}"/>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spTree>
    <p:extLst>
      <p:ext uri="{BB962C8B-B14F-4D97-AF65-F5344CB8AC3E}">
        <p14:creationId xmlns:p14="http://schemas.microsoft.com/office/powerpoint/2010/main" val="3800541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C2E157-743A-401B-9238-B9E4D39315C9}"/>
              </a:ext>
            </a:extLst>
          </p:cNvPr>
          <p:cNvSpPr>
            <a:spLocks noGrp="1"/>
          </p:cNvSpPr>
          <p:nvPr>
            <p:ph idx="1"/>
          </p:nvPr>
        </p:nvSpPr>
        <p:spPr>
          <a:xfrm>
            <a:off x="838200" y="1088135"/>
            <a:ext cx="10515600" cy="5088827"/>
          </a:xfrm>
        </p:spPr>
        <p:txBody>
          <a:bodyPr>
            <a:normAutofit/>
          </a:bodyPr>
          <a:lstStyle/>
          <a:p>
            <a:pPr marL="0" indent="0">
              <a:buNone/>
            </a:pPr>
            <a:r>
              <a:rPr lang="en-US" dirty="0"/>
              <a:t>The Body of Work:</a:t>
            </a:r>
          </a:p>
          <a:p>
            <a:pPr marL="0" indent="0">
              <a:buNone/>
            </a:pPr>
            <a:r>
              <a:rPr lang="en-US" dirty="0"/>
              <a:t>Proposed Methods - Discussion</a:t>
            </a:r>
          </a:p>
          <a:p>
            <a:pPr marL="0" indent="0">
              <a:buNone/>
            </a:pPr>
            <a:r>
              <a:rPr lang="en-US" dirty="0"/>
              <a:t>The methods of research for the proposal consist of the following:</a:t>
            </a:r>
            <a:endParaRPr lang="en-US" sz="2400" dirty="0"/>
          </a:p>
          <a:p>
            <a:r>
              <a:rPr lang="en-US" sz="2400" dirty="0"/>
              <a:t>Quantitative Data</a:t>
            </a:r>
          </a:p>
          <a:p>
            <a:pPr lvl="1"/>
            <a:r>
              <a:rPr lang="en-US" sz="2000" dirty="0"/>
              <a:t>Development of the Research Methodology Design</a:t>
            </a:r>
          </a:p>
          <a:p>
            <a:pPr lvl="2"/>
            <a:r>
              <a:rPr lang="en-US" sz="1600" dirty="0"/>
              <a:t>Randomized Posttest-Only Control-Group Design</a:t>
            </a:r>
          </a:p>
          <a:p>
            <a:pPr lvl="1"/>
            <a:r>
              <a:rPr lang="en-US" sz="2000" dirty="0"/>
              <a:t>Extension of the Venkatesh UTAUT Model</a:t>
            </a:r>
          </a:p>
          <a:p>
            <a:pPr lvl="1"/>
            <a:r>
              <a:rPr lang="en-US" sz="2000" dirty="0"/>
              <a:t>Survey Tool – Control and Experimental Groups</a:t>
            </a:r>
          </a:p>
          <a:p>
            <a:r>
              <a:rPr lang="en-US" sz="2400" dirty="0"/>
              <a:t>Qualitative Data</a:t>
            </a:r>
          </a:p>
          <a:p>
            <a:pPr lvl="1"/>
            <a:r>
              <a:rPr lang="en-US" sz="2000" dirty="0"/>
              <a:t>Grounded Theory, Semi-structured interviews</a:t>
            </a:r>
          </a:p>
          <a:p>
            <a:pPr lvl="1"/>
            <a:r>
              <a:rPr lang="en-US" sz="2000" dirty="0"/>
              <a:t>Interview data</a:t>
            </a:r>
          </a:p>
          <a:p>
            <a:pPr lvl="1"/>
            <a:r>
              <a:rPr lang="en-US" sz="2000" dirty="0"/>
              <a:t>Coding Analysis – Themes/Concepts</a:t>
            </a:r>
          </a:p>
          <a:p>
            <a:pPr lvl="1"/>
            <a:r>
              <a:rPr lang="en-US" sz="2000" dirty="0"/>
              <a:t>NVIVO Tool </a:t>
            </a:r>
          </a:p>
        </p:txBody>
      </p:sp>
      <p:pic>
        <p:nvPicPr>
          <p:cNvPr id="4" name="Picture 3">
            <a:extLst>
              <a:ext uri="{FF2B5EF4-FFF2-40B4-BE49-F238E27FC236}">
                <a16:creationId xmlns:a16="http://schemas.microsoft.com/office/drawing/2014/main" id="{F292CFB3-9823-4B52-8C6A-904ACBE667FC}"/>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3981A7C1-42B1-46AB-A34C-7D56E3FE7F3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sp>
        <p:nvSpPr>
          <p:cNvPr id="2" name="Footer Placeholder 1">
            <a:extLst>
              <a:ext uri="{FF2B5EF4-FFF2-40B4-BE49-F238E27FC236}">
                <a16:creationId xmlns:a16="http://schemas.microsoft.com/office/drawing/2014/main" id="{5ACD64D8-D23F-4E08-A65B-8D486ACE75E2}"/>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6ED50B10-9FE9-428A-A75F-41926D3C2CD3}"/>
              </a:ext>
            </a:extLst>
          </p:cNvPr>
          <p:cNvSpPr>
            <a:spLocks noGrp="1"/>
          </p:cNvSpPr>
          <p:nvPr>
            <p:ph type="sldNum" sz="quarter" idx="12"/>
          </p:nvPr>
        </p:nvSpPr>
        <p:spPr/>
        <p:txBody>
          <a:bodyPr/>
          <a:lstStyle/>
          <a:p>
            <a:fld id="{C42AFBC3-D410-44A1-A16E-85810E88D401}" type="slidenum">
              <a:rPr lang="en-US" smtClean="0"/>
              <a:t>17</a:t>
            </a:fld>
            <a:endParaRPr lang="en-US"/>
          </a:p>
        </p:txBody>
      </p:sp>
    </p:spTree>
    <p:extLst>
      <p:ext uri="{BB962C8B-B14F-4D97-AF65-F5344CB8AC3E}">
        <p14:creationId xmlns:p14="http://schemas.microsoft.com/office/powerpoint/2010/main" val="182590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FA61B-6371-4548-99D9-F2C2ACFD33D9}"/>
              </a:ext>
            </a:extLst>
          </p:cNvPr>
          <p:cNvSpPr>
            <a:spLocks noGrp="1"/>
          </p:cNvSpPr>
          <p:nvPr>
            <p:ph idx="1"/>
          </p:nvPr>
        </p:nvSpPr>
        <p:spPr>
          <a:xfrm>
            <a:off x="838200" y="1271016"/>
            <a:ext cx="10515600" cy="4905947"/>
          </a:xfrm>
        </p:spPr>
        <p:txBody>
          <a:bodyPr/>
          <a:lstStyle/>
          <a:p>
            <a:pPr marL="0" indent="0">
              <a:buNone/>
            </a:pPr>
            <a:r>
              <a:rPr lang="en-US" sz="2400" dirty="0"/>
              <a:t>Qualitative Data: Grounded Theory, Semi-structured interviews.</a:t>
            </a:r>
          </a:p>
          <a:p>
            <a:pPr lvl="1"/>
            <a:r>
              <a:rPr lang="en-US" sz="2000" dirty="0"/>
              <a:t>The paper was presented at the AIS – AMCIS Conference 2018.  The Technology Track the ERF paper was adopted under was the “Adoption and Diffusion of Information Technology”</a:t>
            </a:r>
          </a:p>
          <a:p>
            <a:pPr lvl="1"/>
            <a:r>
              <a:rPr lang="en-US" sz="2000" dirty="0"/>
              <a:t>The qualitative paper’s goal was to explore the obstacles to adopting speech recognition into Emergency Services with 9-1-1 as the preeminent service in North America and replicated in other versions and dialing patterns internationally.  The study focused on primary research through the interview method.</a:t>
            </a:r>
          </a:p>
          <a:p>
            <a:pPr lvl="1"/>
            <a:r>
              <a:rPr lang="en-US" sz="2000" dirty="0"/>
              <a:t>Interview data:  The data collected from interviews for the AIS-AMCIS 2018 ERF paper is about 150 pages of transcripts from recorded interviews that served to refine the research.</a:t>
            </a:r>
          </a:p>
          <a:p>
            <a:pPr lvl="1"/>
            <a:r>
              <a:rPr lang="en-US" sz="2000" dirty="0"/>
              <a:t>NVIVO:  This tool was reviewed but not fully employed for the development of the ERF paper.</a:t>
            </a:r>
          </a:p>
          <a:p>
            <a:pPr lvl="2"/>
            <a:r>
              <a:rPr lang="en-US" sz="1600" b="1" dirty="0"/>
              <a:t>The use of the NVIVO tool and the admission of the transcript data would be the next step in coding and analysis of the interview data collected.</a:t>
            </a:r>
          </a:p>
          <a:p>
            <a:pPr marL="914400" lvl="2" indent="0">
              <a:buNone/>
            </a:pPr>
            <a:endParaRPr lang="en-US" sz="1600" dirty="0"/>
          </a:p>
        </p:txBody>
      </p:sp>
      <p:sp>
        <p:nvSpPr>
          <p:cNvPr id="4" name="Footer Placeholder 3">
            <a:extLst>
              <a:ext uri="{FF2B5EF4-FFF2-40B4-BE49-F238E27FC236}">
                <a16:creationId xmlns:a16="http://schemas.microsoft.com/office/drawing/2014/main" id="{F5AB248E-3522-4517-BE54-28FF3D765CE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95E67736-38C6-441C-97AF-6E963957E34A}"/>
              </a:ext>
            </a:extLst>
          </p:cNvPr>
          <p:cNvSpPr>
            <a:spLocks noGrp="1"/>
          </p:cNvSpPr>
          <p:nvPr>
            <p:ph type="sldNum" sz="quarter" idx="12"/>
          </p:nvPr>
        </p:nvSpPr>
        <p:spPr/>
        <p:txBody>
          <a:bodyPr/>
          <a:lstStyle/>
          <a:p>
            <a:fld id="{C42AFBC3-D410-44A1-A16E-85810E88D401}" type="slidenum">
              <a:rPr lang="en-US" smtClean="0"/>
              <a:t>18</a:t>
            </a:fld>
            <a:endParaRPr lang="en-US"/>
          </a:p>
        </p:txBody>
      </p:sp>
      <p:pic>
        <p:nvPicPr>
          <p:cNvPr id="6" name="Picture 5">
            <a:extLst>
              <a:ext uri="{FF2B5EF4-FFF2-40B4-BE49-F238E27FC236}">
                <a16:creationId xmlns:a16="http://schemas.microsoft.com/office/drawing/2014/main" id="{6B5041D1-E633-427F-A78C-E8876B8DC431}"/>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7CB9F5E2-76D6-4829-B4D3-06CC8D71C58C}"/>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Methods-Qualitative</a:t>
            </a:r>
          </a:p>
        </p:txBody>
      </p:sp>
    </p:spTree>
    <p:extLst>
      <p:ext uri="{BB962C8B-B14F-4D97-AF65-F5344CB8AC3E}">
        <p14:creationId xmlns:p14="http://schemas.microsoft.com/office/powerpoint/2010/main" val="98146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1D1ADE-C4E6-4EBC-A087-483EA0A12654}"/>
              </a:ext>
            </a:extLst>
          </p:cNvPr>
          <p:cNvSpPr>
            <a:spLocks noGrp="1"/>
          </p:cNvSpPr>
          <p:nvPr>
            <p:ph idx="1"/>
          </p:nvPr>
        </p:nvSpPr>
        <p:spPr>
          <a:xfrm>
            <a:off x="838200" y="1280160"/>
            <a:ext cx="10515600" cy="4896803"/>
          </a:xfrm>
        </p:spPr>
        <p:txBody>
          <a:bodyPr>
            <a:normAutofit/>
          </a:bodyPr>
          <a:lstStyle/>
          <a:p>
            <a:pPr marL="0" indent="0">
              <a:buNone/>
            </a:pPr>
            <a:r>
              <a:rPr lang="en-US" sz="2400" dirty="0"/>
              <a:t>Qualitative Data: </a:t>
            </a:r>
            <a:r>
              <a:rPr lang="en-US" sz="2000" dirty="0"/>
              <a:t>Grounded Theory, Semi-structured interviews.</a:t>
            </a:r>
          </a:p>
          <a:p>
            <a:r>
              <a:rPr lang="en-US" sz="2000" dirty="0"/>
              <a:t>Coding Analysis – Themes/Concepts.  Open coding methods were employed. The emergent research themes from this paper are</a:t>
            </a:r>
            <a:r>
              <a:rPr lang="en-US" sz="1600" dirty="0"/>
              <a:t>:</a:t>
            </a:r>
          </a:p>
          <a:p>
            <a:pPr lvl="2"/>
            <a:r>
              <a:rPr lang="en-US" sz="1600" dirty="0"/>
              <a:t>Consumers are changing and may readily accept implementation in select scenarios deemed desirable.</a:t>
            </a:r>
          </a:p>
          <a:p>
            <a:pPr lvl="2"/>
            <a:r>
              <a:rPr lang="en-US" sz="1600" dirty="0"/>
              <a:t>Satisfaction may result from consumer and public safety from the states and their PSAP operational requirements to obtain momentum for national support.</a:t>
            </a:r>
          </a:p>
          <a:p>
            <a:pPr lvl="2"/>
            <a:r>
              <a:rPr lang="en-US" sz="1600" dirty="0"/>
              <a:t>Use Cases for law enforcement should be considered as an opportunity for public support.</a:t>
            </a:r>
          </a:p>
          <a:p>
            <a:pPr lvl="2"/>
            <a:r>
              <a:rPr lang="en-US" sz="1600" dirty="0"/>
              <a:t>Universal acknowledgment that caller to E-911 may experience stress affecting search quality.</a:t>
            </a:r>
          </a:p>
          <a:p>
            <a:pPr lvl="2"/>
            <a:r>
              <a:rPr lang="en-US" sz="1600" dirty="0"/>
              <a:t>Sound detection and association with other media and call artifacts suggested as practicable, but not compatible with the Standards processes.</a:t>
            </a:r>
          </a:p>
          <a:p>
            <a:pPr lvl="2"/>
            <a:r>
              <a:rPr lang="en-US" sz="1600" dirty="0"/>
              <a:t>Unanimous support from interview subjects for continued research.</a:t>
            </a:r>
          </a:p>
          <a:p>
            <a:pPr lvl="2"/>
            <a:r>
              <a:rPr lang="en-US" sz="1600" dirty="0"/>
              <a:t>Obstacles</a:t>
            </a:r>
          </a:p>
          <a:p>
            <a:pPr lvl="3"/>
            <a:r>
              <a:rPr lang="en-US" sz="1400" b="1" dirty="0"/>
              <a:t>Liability, Legal and Reputation (</a:t>
            </a:r>
            <a:r>
              <a:rPr lang="en-US" sz="1400" b="1" i="1" dirty="0"/>
              <a:t>Subject A “Huge! This is one of the reasons General Dynamics has taken </a:t>
            </a:r>
            <a:r>
              <a:rPr lang="en-US" sz="1400" b="1" i="1" dirty="0" err="1"/>
              <a:t>stepps</a:t>
            </a:r>
            <a:r>
              <a:rPr lang="en-US" sz="1400" b="1" i="1" dirty="0"/>
              <a:t> back on investments of almost sure gains…”)</a:t>
            </a:r>
          </a:p>
          <a:p>
            <a:pPr lvl="3"/>
            <a:r>
              <a:rPr lang="en-US" sz="1400" b="1" dirty="0"/>
              <a:t>Standards 911 </a:t>
            </a:r>
            <a:r>
              <a:rPr lang="en-US" sz="1400" b="1" i="1" dirty="0"/>
              <a:t>(There is a gap in the standards for Emergency Services versus other technology environments)</a:t>
            </a:r>
          </a:p>
          <a:p>
            <a:pPr lvl="3"/>
            <a:r>
              <a:rPr lang="en-US" sz="1400" b="1" dirty="0"/>
              <a:t>Technical Risk and Mitigation (Houston Hurricane </a:t>
            </a:r>
            <a:r>
              <a:rPr lang="en-US" sz="1400" b="1" i="1" dirty="0"/>
              <a:t>(call volume 8 times normal) (Full automation of 911 was not an acceptable use case for a majority of the subjects interviewed 6 of 7</a:t>
            </a:r>
            <a:r>
              <a:rPr lang="en-US" sz="1400" b="1" dirty="0"/>
              <a:t>)</a:t>
            </a:r>
          </a:p>
          <a:p>
            <a:pPr lvl="2"/>
            <a:endParaRPr lang="en-US" sz="1600" dirty="0"/>
          </a:p>
          <a:p>
            <a:pPr marL="914400" lvl="2" indent="0">
              <a:buNone/>
            </a:pPr>
            <a:endParaRPr lang="en-US" sz="1600" dirty="0"/>
          </a:p>
          <a:p>
            <a:pPr lvl="2"/>
            <a:endParaRPr lang="en-US" sz="1600" dirty="0"/>
          </a:p>
        </p:txBody>
      </p:sp>
      <p:sp>
        <p:nvSpPr>
          <p:cNvPr id="4" name="Footer Placeholder 3">
            <a:extLst>
              <a:ext uri="{FF2B5EF4-FFF2-40B4-BE49-F238E27FC236}">
                <a16:creationId xmlns:a16="http://schemas.microsoft.com/office/drawing/2014/main" id="{5A35A9B0-7A37-4665-B9A2-43203A9C709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C67A1875-536D-4F01-B1D6-470B0E9F3603}"/>
              </a:ext>
            </a:extLst>
          </p:cNvPr>
          <p:cNvSpPr>
            <a:spLocks noGrp="1"/>
          </p:cNvSpPr>
          <p:nvPr>
            <p:ph type="sldNum" sz="quarter" idx="12"/>
          </p:nvPr>
        </p:nvSpPr>
        <p:spPr/>
        <p:txBody>
          <a:bodyPr/>
          <a:lstStyle/>
          <a:p>
            <a:fld id="{C42AFBC3-D410-44A1-A16E-85810E88D401}" type="slidenum">
              <a:rPr lang="en-US" smtClean="0"/>
              <a:t>19</a:t>
            </a:fld>
            <a:endParaRPr lang="en-US"/>
          </a:p>
        </p:txBody>
      </p:sp>
      <p:pic>
        <p:nvPicPr>
          <p:cNvPr id="7" name="Picture 6">
            <a:extLst>
              <a:ext uri="{FF2B5EF4-FFF2-40B4-BE49-F238E27FC236}">
                <a16:creationId xmlns:a16="http://schemas.microsoft.com/office/drawing/2014/main" id="{0BABEFFF-17A7-47F2-BD6D-0CF32332D190}"/>
              </a:ext>
            </a:extLst>
          </p:cNvPr>
          <p:cNvPicPr>
            <a:picLocks noChangeAspect="1"/>
          </p:cNvPicPr>
          <p:nvPr/>
        </p:nvPicPr>
        <p:blipFill>
          <a:blip r:embed="rId2"/>
          <a:stretch>
            <a:fillRect/>
          </a:stretch>
        </p:blipFill>
        <p:spPr>
          <a:xfrm>
            <a:off x="112059" y="94130"/>
            <a:ext cx="3569508" cy="734606"/>
          </a:xfrm>
          <a:prstGeom prst="rect">
            <a:avLst/>
          </a:prstGeom>
        </p:spPr>
      </p:pic>
      <p:sp>
        <p:nvSpPr>
          <p:cNvPr id="8" name="Title 1">
            <a:extLst>
              <a:ext uri="{FF2B5EF4-FFF2-40B4-BE49-F238E27FC236}">
                <a16:creationId xmlns:a16="http://schemas.microsoft.com/office/drawing/2014/main" id="{9C3F8611-C3EF-4123-B0B3-3588926CA072}"/>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Methods-Qualitative</a:t>
            </a:r>
          </a:p>
        </p:txBody>
      </p:sp>
    </p:spTree>
    <p:extLst>
      <p:ext uri="{BB962C8B-B14F-4D97-AF65-F5344CB8AC3E}">
        <p14:creationId xmlns:p14="http://schemas.microsoft.com/office/powerpoint/2010/main" val="425694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4F9AD2-D50C-45EA-B752-033EA23DC099}"/>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4">
            <a:extLst>
              <a:ext uri="{FF2B5EF4-FFF2-40B4-BE49-F238E27FC236}">
                <a16:creationId xmlns:a16="http://schemas.microsoft.com/office/drawing/2014/main" id="{03D1FB2C-ED48-41BD-B92A-2B921B53624A}"/>
              </a:ext>
            </a:extLst>
          </p:cNvPr>
          <p:cNvSpPr>
            <a:spLocks noGrp="1"/>
          </p:cNvSpPr>
          <p:nvPr>
            <p:ph type="ctrTitle"/>
          </p:nvPr>
        </p:nvSpPr>
        <p:spPr>
          <a:xfrm>
            <a:off x="1524000" y="962809"/>
            <a:ext cx="9144000" cy="3020508"/>
          </a:xfrm>
        </p:spPr>
        <p:txBody>
          <a:bodyPr>
            <a:normAutofit fontScale="90000"/>
          </a:bodyPr>
          <a:lstStyle/>
          <a:p>
            <a:r>
              <a:rPr lang="en-US" dirty="0"/>
              <a:t>The Application of Technology Maturity Metrics for Adoption of Artificial Intelligence Technologies</a:t>
            </a:r>
          </a:p>
        </p:txBody>
      </p:sp>
      <p:sp>
        <p:nvSpPr>
          <p:cNvPr id="6" name="Subtitle 5">
            <a:extLst>
              <a:ext uri="{FF2B5EF4-FFF2-40B4-BE49-F238E27FC236}">
                <a16:creationId xmlns:a16="http://schemas.microsoft.com/office/drawing/2014/main" id="{5FF3A424-22EE-4563-8D45-F1B196A9F125}"/>
              </a:ext>
            </a:extLst>
          </p:cNvPr>
          <p:cNvSpPr>
            <a:spLocks noGrp="1"/>
          </p:cNvSpPr>
          <p:nvPr>
            <p:ph type="subTitle" idx="1"/>
          </p:nvPr>
        </p:nvSpPr>
        <p:spPr>
          <a:xfrm>
            <a:off x="1524000" y="4131030"/>
            <a:ext cx="9144000" cy="790668"/>
          </a:xfrm>
        </p:spPr>
        <p:txBody>
          <a:bodyPr/>
          <a:lstStyle/>
          <a:p>
            <a:r>
              <a:rPr lang="en-US" dirty="0"/>
              <a:t>A Study of the Emergency Management Technology 9-1-1 Service using Speech Recognition</a:t>
            </a:r>
          </a:p>
          <a:p>
            <a:endParaRPr lang="en-US" dirty="0"/>
          </a:p>
          <a:p>
            <a:endParaRPr lang="en-US" dirty="0"/>
          </a:p>
          <a:p>
            <a:endParaRPr lang="en-US" dirty="0"/>
          </a:p>
          <a:p>
            <a:endParaRPr lang="en-US" dirty="0"/>
          </a:p>
        </p:txBody>
      </p:sp>
      <p:sp>
        <p:nvSpPr>
          <p:cNvPr id="10" name="Subtitle 5">
            <a:extLst>
              <a:ext uri="{FF2B5EF4-FFF2-40B4-BE49-F238E27FC236}">
                <a16:creationId xmlns:a16="http://schemas.microsoft.com/office/drawing/2014/main" id="{667076F5-1DF6-4E5B-9A24-2C9A3D7745F1}"/>
              </a:ext>
            </a:extLst>
          </p:cNvPr>
          <p:cNvSpPr txBox="1">
            <a:spLocks/>
          </p:cNvSpPr>
          <p:nvPr/>
        </p:nvSpPr>
        <p:spPr>
          <a:xfrm>
            <a:off x="1524000" y="5104523"/>
            <a:ext cx="9144000" cy="7906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April 6 2020 / Michael F. Strobel</a:t>
            </a:r>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F1DA1834-C18D-4EAD-8C2B-F23D8CAF0F1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12F4F3CF-821C-481A-9A93-302375373658}"/>
              </a:ext>
            </a:extLst>
          </p:cNvPr>
          <p:cNvSpPr>
            <a:spLocks noGrp="1"/>
          </p:cNvSpPr>
          <p:nvPr>
            <p:ph type="sldNum" sz="quarter" idx="12"/>
          </p:nvPr>
        </p:nvSpPr>
        <p:spPr/>
        <p:txBody>
          <a:bodyPr/>
          <a:lstStyle/>
          <a:p>
            <a:fld id="{C42AFBC3-D410-44A1-A16E-85810E88D401}" type="slidenum">
              <a:rPr lang="en-US" smtClean="0"/>
              <a:t>2</a:t>
            </a:fld>
            <a:endParaRPr lang="en-US"/>
          </a:p>
        </p:txBody>
      </p:sp>
    </p:spTree>
    <p:extLst>
      <p:ext uri="{BB962C8B-B14F-4D97-AF65-F5344CB8AC3E}">
        <p14:creationId xmlns:p14="http://schemas.microsoft.com/office/powerpoint/2010/main" val="154137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A54B3-45C2-4EA7-9ECF-2B700D05FA77}"/>
              </a:ext>
            </a:extLst>
          </p:cNvPr>
          <p:cNvSpPr>
            <a:spLocks noGrp="1"/>
          </p:cNvSpPr>
          <p:nvPr>
            <p:ph idx="1"/>
          </p:nvPr>
        </p:nvSpPr>
        <p:spPr>
          <a:xfrm>
            <a:off x="838200" y="1133856"/>
            <a:ext cx="10515600" cy="3096123"/>
          </a:xfrm>
        </p:spPr>
        <p:txBody>
          <a:bodyPr>
            <a:normAutofit fontScale="77500" lnSpcReduction="20000"/>
          </a:bodyPr>
          <a:lstStyle/>
          <a:p>
            <a:pPr marL="0" indent="0">
              <a:buNone/>
            </a:pPr>
            <a:r>
              <a:rPr lang="en-US" sz="3100" dirty="0"/>
              <a:t>Quantitative Data: Development of the Research Methodology Design</a:t>
            </a:r>
          </a:p>
          <a:p>
            <a:r>
              <a:rPr lang="en-US" sz="2600" dirty="0"/>
              <a:t>The research design proposed for this study is the “Single-Variable, Independent-Groups Design” and will utilize the “Randomized, Posttest-Only, Control-Group Design”(</a:t>
            </a:r>
            <a:r>
              <a:rPr lang="en-US" sz="2600" dirty="0" err="1"/>
              <a:t>Raulin</a:t>
            </a:r>
            <a:r>
              <a:rPr lang="en-US" sz="2600" dirty="0"/>
              <a:t>).</a:t>
            </a:r>
          </a:p>
          <a:p>
            <a:r>
              <a:rPr lang="en-US" sz="2600" dirty="0"/>
              <a:t>The experimental design selected will unlike non-experimental designs such as Ex post facto studies et al., exploit two critical factors, control groups and randomization that will assist in controlling most of the sources of confounding.</a:t>
            </a:r>
          </a:p>
          <a:p>
            <a:r>
              <a:rPr lang="en-US" sz="2600" dirty="0"/>
              <a:t>Through the use of experiment the confidence level in drawing causal inferences is increased.</a:t>
            </a:r>
          </a:p>
          <a:p>
            <a:r>
              <a:rPr lang="en-US" sz="2600" dirty="0"/>
              <a:t>This experimental design will serve to determine if manipulation of the treatment, Technology Readiness Level (TRL) metrics influences the users willingness to adopt the speech recognition technology for 9-1-1- emergency services. The single variable will be training on the TRL measurement system (metric) Training.</a:t>
            </a:r>
          </a:p>
          <a:p>
            <a:endParaRPr lang="en-US" sz="2200" dirty="0"/>
          </a:p>
          <a:p>
            <a:endParaRPr lang="en-US" sz="1600" dirty="0"/>
          </a:p>
        </p:txBody>
      </p:sp>
      <p:sp>
        <p:nvSpPr>
          <p:cNvPr id="4" name="Footer Placeholder 3">
            <a:extLst>
              <a:ext uri="{FF2B5EF4-FFF2-40B4-BE49-F238E27FC236}">
                <a16:creationId xmlns:a16="http://schemas.microsoft.com/office/drawing/2014/main" id="{20AB7144-90BB-463B-8E0D-541376265620}"/>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AC8EDF0-CA56-4778-99B8-A64B4E8E1FD0}"/>
              </a:ext>
            </a:extLst>
          </p:cNvPr>
          <p:cNvSpPr>
            <a:spLocks noGrp="1"/>
          </p:cNvSpPr>
          <p:nvPr>
            <p:ph type="sldNum" sz="quarter" idx="12"/>
          </p:nvPr>
        </p:nvSpPr>
        <p:spPr/>
        <p:txBody>
          <a:bodyPr/>
          <a:lstStyle/>
          <a:p>
            <a:fld id="{C42AFBC3-D410-44A1-A16E-85810E88D401}" type="slidenum">
              <a:rPr lang="en-US" smtClean="0"/>
              <a:t>20</a:t>
            </a:fld>
            <a:endParaRPr lang="en-US"/>
          </a:p>
        </p:txBody>
      </p:sp>
      <p:pic>
        <p:nvPicPr>
          <p:cNvPr id="6" name="Picture 5">
            <a:extLst>
              <a:ext uri="{FF2B5EF4-FFF2-40B4-BE49-F238E27FC236}">
                <a16:creationId xmlns:a16="http://schemas.microsoft.com/office/drawing/2014/main" id="{FF57B664-44D6-49DF-A52D-ED88641E8B3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2B5C8D3-7D48-4848-B6D1-3410B5A17725}"/>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 - Quantitative</a:t>
            </a:r>
          </a:p>
        </p:txBody>
      </p:sp>
      <p:pic>
        <p:nvPicPr>
          <p:cNvPr id="8" name="Picture 7">
            <a:extLst>
              <a:ext uri="{FF2B5EF4-FFF2-40B4-BE49-F238E27FC236}">
                <a16:creationId xmlns:a16="http://schemas.microsoft.com/office/drawing/2014/main" id="{30F71019-4DA2-4B50-ADCB-D30AE38C6E2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9447" y="4265613"/>
            <a:ext cx="5869305" cy="1911350"/>
          </a:xfrm>
          <a:prstGeom prst="rect">
            <a:avLst/>
          </a:prstGeom>
          <a:noFill/>
        </p:spPr>
      </p:pic>
    </p:spTree>
    <p:extLst>
      <p:ext uri="{BB962C8B-B14F-4D97-AF65-F5344CB8AC3E}">
        <p14:creationId xmlns:p14="http://schemas.microsoft.com/office/powerpoint/2010/main" val="4239235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A54B3-45C2-4EA7-9ECF-2B700D05FA77}"/>
              </a:ext>
            </a:extLst>
          </p:cNvPr>
          <p:cNvSpPr>
            <a:spLocks noGrp="1"/>
          </p:cNvSpPr>
          <p:nvPr>
            <p:ph idx="1"/>
          </p:nvPr>
        </p:nvSpPr>
        <p:spPr>
          <a:xfrm>
            <a:off x="838200" y="1005840"/>
            <a:ext cx="10515600" cy="1920967"/>
          </a:xfrm>
        </p:spPr>
        <p:txBody>
          <a:bodyPr>
            <a:normAutofit fontScale="55000" lnSpcReduction="20000"/>
          </a:bodyPr>
          <a:lstStyle/>
          <a:p>
            <a:pPr marL="0" indent="0">
              <a:buNone/>
            </a:pPr>
            <a:r>
              <a:rPr lang="en-US" sz="3800" dirty="0"/>
              <a:t>Quantitative Data: Extension of the Venkatesh UTAUT Model</a:t>
            </a:r>
          </a:p>
          <a:p>
            <a:r>
              <a:rPr lang="en-US" sz="2600" dirty="0"/>
              <a:t>The UTAUT is an IT acceptance research model employed as source for this study, it serves as a baseline for the research model for this study. The research model construct mapping demonstrates the conceptual crafting of the groups.</a:t>
            </a:r>
          </a:p>
          <a:p>
            <a:r>
              <a:rPr lang="en-US" sz="2600" dirty="0"/>
              <a:t>The model provides groups of constructs “Peoples Expectations” and “Peoples Perspectives”  The aggregation provides for the first level analysis of data with the lower layers at the construct level.</a:t>
            </a:r>
          </a:p>
          <a:p>
            <a:r>
              <a:rPr lang="en-US" sz="2600" dirty="0"/>
              <a:t>The collection and measurement of data will test the hypothesis of the effect of the TRL training as the Independent Variable on the Citizen Intent to Use the S.R. Technology for 911 Emergency Service.</a:t>
            </a:r>
          </a:p>
          <a:p>
            <a:r>
              <a:rPr lang="en-US" sz="2600" dirty="0"/>
              <a:t>Operational Definitions are the I.V. (TRL Training), D.V. (Behavioral Intent) and D.V. (Future State Behavior).</a:t>
            </a:r>
          </a:p>
          <a:p>
            <a:endParaRPr lang="en-US" sz="2600" dirty="0"/>
          </a:p>
        </p:txBody>
      </p:sp>
      <p:sp>
        <p:nvSpPr>
          <p:cNvPr id="4" name="Footer Placeholder 3">
            <a:extLst>
              <a:ext uri="{FF2B5EF4-FFF2-40B4-BE49-F238E27FC236}">
                <a16:creationId xmlns:a16="http://schemas.microsoft.com/office/drawing/2014/main" id="{20AB7144-90BB-463B-8E0D-541376265620}"/>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AC8EDF0-CA56-4778-99B8-A64B4E8E1FD0}"/>
              </a:ext>
            </a:extLst>
          </p:cNvPr>
          <p:cNvSpPr>
            <a:spLocks noGrp="1"/>
          </p:cNvSpPr>
          <p:nvPr>
            <p:ph type="sldNum" sz="quarter" idx="12"/>
          </p:nvPr>
        </p:nvSpPr>
        <p:spPr/>
        <p:txBody>
          <a:bodyPr/>
          <a:lstStyle/>
          <a:p>
            <a:fld id="{C42AFBC3-D410-44A1-A16E-85810E88D401}" type="slidenum">
              <a:rPr lang="en-US" smtClean="0"/>
              <a:t>21</a:t>
            </a:fld>
            <a:endParaRPr lang="en-US"/>
          </a:p>
        </p:txBody>
      </p:sp>
      <p:pic>
        <p:nvPicPr>
          <p:cNvPr id="6" name="Picture 5">
            <a:extLst>
              <a:ext uri="{FF2B5EF4-FFF2-40B4-BE49-F238E27FC236}">
                <a16:creationId xmlns:a16="http://schemas.microsoft.com/office/drawing/2014/main" id="{FF57B664-44D6-49DF-A52D-ED88641E8B3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2B5C8D3-7D48-4848-B6D1-3410B5A17725}"/>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 - Quantitative</a:t>
            </a:r>
          </a:p>
        </p:txBody>
      </p:sp>
      <p:pic>
        <p:nvPicPr>
          <p:cNvPr id="2" name="Picture 1">
            <a:extLst>
              <a:ext uri="{FF2B5EF4-FFF2-40B4-BE49-F238E27FC236}">
                <a16:creationId xmlns:a16="http://schemas.microsoft.com/office/drawing/2014/main" id="{FE9C068E-CABB-481A-8171-6B095FAE2CA8}"/>
              </a:ext>
            </a:extLst>
          </p:cNvPr>
          <p:cNvPicPr>
            <a:picLocks noChangeAspect="1"/>
          </p:cNvPicPr>
          <p:nvPr/>
        </p:nvPicPr>
        <p:blipFill>
          <a:blip r:embed="rId3"/>
          <a:stretch>
            <a:fillRect/>
          </a:stretch>
        </p:blipFill>
        <p:spPr>
          <a:xfrm>
            <a:off x="6134100" y="2968122"/>
            <a:ext cx="5316451" cy="3461380"/>
          </a:xfrm>
          <a:prstGeom prst="rect">
            <a:avLst/>
          </a:prstGeom>
        </p:spPr>
      </p:pic>
      <p:pic>
        <p:nvPicPr>
          <p:cNvPr id="8" name="Picture 7">
            <a:extLst>
              <a:ext uri="{FF2B5EF4-FFF2-40B4-BE49-F238E27FC236}">
                <a16:creationId xmlns:a16="http://schemas.microsoft.com/office/drawing/2014/main" id="{AD85D147-FB37-4463-BE88-F10A9C551769}"/>
              </a:ext>
            </a:extLst>
          </p:cNvPr>
          <p:cNvPicPr>
            <a:picLocks noChangeAspect="1"/>
          </p:cNvPicPr>
          <p:nvPr/>
        </p:nvPicPr>
        <p:blipFill>
          <a:blip r:embed="rId4"/>
          <a:stretch>
            <a:fillRect/>
          </a:stretch>
        </p:blipFill>
        <p:spPr>
          <a:xfrm>
            <a:off x="38100" y="2962441"/>
            <a:ext cx="6096000" cy="1832683"/>
          </a:xfrm>
          <a:prstGeom prst="rect">
            <a:avLst/>
          </a:prstGeom>
        </p:spPr>
      </p:pic>
    </p:spTree>
    <p:extLst>
      <p:ext uri="{BB962C8B-B14F-4D97-AF65-F5344CB8AC3E}">
        <p14:creationId xmlns:p14="http://schemas.microsoft.com/office/powerpoint/2010/main" val="416068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A54B3-45C2-4EA7-9ECF-2B700D05FA77}"/>
              </a:ext>
            </a:extLst>
          </p:cNvPr>
          <p:cNvSpPr>
            <a:spLocks noGrp="1"/>
          </p:cNvSpPr>
          <p:nvPr>
            <p:ph idx="1"/>
          </p:nvPr>
        </p:nvSpPr>
        <p:spPr>
          <a:xfrm>
            <a:off x="876300" y="1042416"/>
            <a:ext cx="10515600" cy="2130407"/>
          </a:xfrm>
        </p:spPr>
        <p:txBody>
          <a:bodyPr>
            <a:normAutofit fontScale="55000" lnSpcReduction="20000"/>
          </a:bodyPr>
          <a:lstStyle/>
          <a:p>
            <a:pPr marL="0" indent="0">
              <a:buNone/>
            </a:pPr>
            <a:r>
              <a:rPr lang="en-US" sz="3600" dirty="0"/>
              <a:t>Quantitative Data: Survey Tool – Control and Experimental Groups</a:t>
            </a:r>
          </a:p>
          <a:p>
            <a:r>
              <a:rPr lang="en-US" dirty="0"/>
              <a:t>The survey will serve as the tool to administer the testing of the experimental and control groups. The survey tool is two individual surveys that are randomly assigned to willing participants.</a:t>
            </a:r>
          </a:p>
          <a:p>
            <a:r>
              <a:rPr lang="en-US" dirty="0"/>
              <a:t>The ‘A’ survey is the experimental “treatment” survey and the ‘B’ survey is the control group.  The treatment in the experimental survey is the training provided to the participants of survey ‘A’ for Technology Readiness Levels (TRLs).</a:t>
            </a:r>
          </a:p>
          <a:p>
            <a:r>
              <a:rPr lang="en-US" dirty="0"/>
              <a:t>The survey is implemented through (Pace) Qualtrics and has been tested and revised to include revisions to the sequence of the questions. The average time is about 12 minutes to complete in the final form.</a:t>
            </a:r>
          </a:p>
          <a:p>
            <a:r>
              <a:rPr lang="en-US" dirty="0"/>
              <a:t>The question types, count and purpose for each group is provided.  The question formulation for the UTAUT constructs are based on the formulation of the Venkatesh questions as a verified source for the question structure.</a:t>
            </a:r>
          </a:p>
          <a:p>
            <a:endParaRPr lang="en-US" sz="2000" dirty="0"/>
          </a:p>
          <a:p>
            <a:endParaRPr lang="en-US" dirty="0"/>
          </a:p>
        </p:txBody>
      </p:sp>
      <p:sp>
        <p:nvSpPr>
          <p:cNvPr id="4" name="Footer Placeholder 3">
            <a:extLst>
              <a:ext uri="{FF2B5EF4-FFF2-40B4-BE49-F238E27FC236}">
                <a16:creationId xmlns:a16="http://schemas.microsoft.com/office/drawing/2014/main" id="{20AB7144-90BB-463B-8E0D-541376265620}"/>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AC8EDF0-CA56-4778-99B8-A64B4E8E1FD0}"/>
              </a:ext>
            </a:extLst>
          </p:cNvPr>
          <p:cNvSpPr>
            <a:spLocks noGrp="1"/>
          </p:cNvSpPr>
          <p:nvPr>
            <p:ph type="sldNum" sz="quarter" idx="12"/>
          </p:nvPr>
        </p:nvSpPr>
        <p:spPr/>
        <p:txBody>
          <a:bodyPr/>
          <a:lstStyle/>
          <a:p>
            <a:fld id="{C42AFBC3-D410-44A1-A16E-85810E88D401}" type="slidenum">
              <a:rPr lang="en-US" smtClean="0"/>
              <a:t>22</a:t>
            </a:fld>
            <a:endParaRPr lang="en-US"/>
          </a:p>
        </p:txBody>
      </p:sp>
      <p:pic>
        <p:nvPicPr>
          <p:cNvPr id="6" name="Picture 5">
            <a:extLst>
              <a:ext uri="{FF2B5EF4-FFF2-40B4-BE49-F238E27FC236}">
                <a16:creationId xmlns:a16="http://schemas.microsoft.com/office/drawing/2014/main" id="{FF57B664-44D6-49DF-A52D-ED88641E8B3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2B5C8D3-7D48-4848-B6D1-3410B5A17725}"/>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pic>
        <p:nvPicPr>
          <p:cNvPr id="9" name="Picture 8">
            <a:extLst>
              <a:ext uri="{FF2B5EF4-FFF2-40B4-BE49-F238E27FC236}">
                <a16:creationId xmlns:a16="http://schemas.microsoft.com/office/drawing/2014/main" id="{13DEC664-A2FB-4955-9CEA-E1EEFD888859}"/>
              </a:ext>
            </a:extLst>
          </p:cNvPr>
          <p:cNvPicPr>
            <a:picLocks noChangeAspect="1"/>
          </p:cNvPicPr>
          <p:nvPr/>
        </p:nvPicPr>
        <p:blipFill>
          <a:blip r:embed="rId3"/>
          <a:stretch>
            <a:fillRect/>
          </a:stretch>
        </p:blipFill>
        <p:spPr>
          <a:xfrm>
            <a:off x="3816219" y="3242227"/>
            <a:ext cx="4239645" cy="3114123"/>
          </a:xfrm>
          <a:prstGeom prst="rect">
            <a:avLst/>
          </a:prstGeom>
          <a:ln>
            <a:solidFill>
              <a:schemeClr val="tx1"/>
            </a:solidFill>
          </a:ln>
        </p:spPr>
      </p:pic>
    </p:spTree>
    <p:extLst>
      <p:ext uri="{BB962C8B-B14F-4D97-AF65-F5344CB8AC3E}">
        <p14:creationId xmlns:p14="http://schemas.microsoft.com/office/powerpoint/2010/main" val="3909441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A54B3-45C2-4EA7-9ECF-2B700D05FA77}"/>
              </a:ext>
            </a:extLst>
          </p:cNvPr>
          <p:cNvSpPr>
            <a:spLocks noGrp="1"/>
          </p:cNvSpPr>
          <p:nvPr>
            <p:ph idx="1"/>
          </p:nvPr>
        </p:nvSpPr>
        <p:spPr>
          <a:xfrm>
            <a:off x="876300" y="867747"/>
            <a:ext cx="10515600" cy="419877"/>
          </a:xfrm>
        </p:spPr>
        <p:txBody>
          <a:bodyPr>
            <a:normAutofit fontScale="77500" lnSpcReduction="20000"/>
          </a:bodyPr>
          <a:lstStyle/>
          <a:p>
            <a:pPr marL="0" indent="0">
              <a:buNone/>
            </a:pPr>
            <a:r>
              <a:rPr lang="en-US" sz="3600" dirty="0"/>
              <a:t>Quantitative Data: Survey Tool – THE TREATMENT &amp; VERIFICATION</a:t>
            </a:r>
          </a:p>
          <a:p>
            <a:endParaRPr lang="en-US" dirty="0"/>
          </a:p>
        </p:txBody>
      </p:sp>
      <p:sp>
        <p:nvSpPr>
          <p:cNvPr id="4" name="Footer Placeholder 3">
            <a:extLst>
              <a:ext uri="{FF2B5EF4-FFF2-40B4-BE49-F238E27FC236}">
                <a16:creationId xmlns:a16="http://schemas.microsoft.com/office/drawing/2014/main" id="{20AB7144-90BB-463B-8E0D-541376265620}"/>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AC8EDF0-CA56-4778-99B8-A64B4E8E1FD0}"/>
              </a:ext>
            </a:extLst>
          </p:cNvPr>
          <p:cNvSpPr>
            <a:spLocks noGrp="1"/>
          </p:cNvSpPr>
          <p:nvPr>
            <p:ph type="sldNum" sz="quarter" idx="12"/>
          </p:nvPr>
        </p:nvSpPr>
        <p:spPr/>
        <p:txBody>
          <a:bodyPr/>
          <a:lstStyle/>
          <a:p>
            <a:fld id="{C42AFBC3-D410-44A1-A16E-85810E88D401}" type="slidenum">
              <a:rPr lang="en-US" smtClean="0"/>
              <a:t>23</a:t>
            </a:fld>
            <a:endParaRPr lang="en-US"/>
          </a:p>
        </p:txBody>
      </p:sp>
      <p:pic>
        <p:nvPicPr>
          <p:cNvPr id="6" name="Picture 5">
            <a:extLst>
              <a:ext uri="{FF2B5EF4-FFF2-40B4-BE49-F238E27FC236}">
                <a16:creationId xmlns:a16="http://schemas.microsoft.com/office/drawing/2014/main" id="{FF57B664-44D6-49DF-A52D-ED88641E8B3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2B5C8D3-7D48-4848-B6D1-3410B5A17725}"/>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pic>
        <p:nvPicPr>
          <p:cNvPr id="2" name="Picture 1">
            <a:extLst>
              <a:ext uri="{FF2B5EF4-FFF2-40B4-BE49-F238E27FC236}">
                <a16:creationId xmlns:a16="http://schemas.microsoft.com/office/drawing/2014/main" id="{D73DF834-5FD1-4D3F-8B0D-056235F91DBB}"/>
              </a:ext>
            </a:extLst>
          </p:cNvPr>
          <p:cNvPicPr>
            <a:picLocks noChangeAspect="1"/>
          </p:cNvPicPr>
          <p:nvPr/>
        </p:nvPicPr>
        <p:blipFill>
          <a:blip r:embed="rId3"/>
          <a:stretch>
            <a:fillRect/>
          </a:stretch>
        </p:blipFill>
        <p:spPr>
          <a:xfrm>
            <a:off x="1417475" y="1323241"/>
            <a:ext cx="9433249" cy="5033109"/>
          </a:xfrm>
          <a:prstGeom prst="rect">
            <a:avLst/>
          </a:prstGeom>
        </p:spPr>
      </p:pic>
    </p:spTree>
    <p:extLst>
      <p:ext uri="{BB962C8B-B14F-4D97-AF65-F5344CB8AC3E}">
        <p14:creationId xmlns:p14="http://schemas.microsoft.com/office/powerpoint/2010/main" val="184862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2F065-CE3D-445F-B8F3-5E4DE48A4EB7}"/>
              </a:ext>
            </a:extLst>
          </p:cNvPr>
          <p:cNvSpPr>
            <a:spLocks noGrp="1"/>
          </p:cNvSpPr>
          <p:nvPr>
            <p:ph idx="1"/>
          </p:nvPr>
        </p:nvSpPr>
        <p:spPr>
          <a:xfrm>
            <a:off x="520972" y="912333"/>
            <a:ext cx="6590493" cy="5444017"/>
          </a:xfrm>
        </p:spPr>
        <p:txBody>
          <a:bodyPr>
            <a:normAutofit fontScale="92500" lnSpcReduction="10000"/>
          </a:bodyPr>
          <a:lstStyle/>
          <a:p>
            <a:pPr marL="0" indent="0">
              <a:buFont typeface="Arial" panose="020B0604020202020204" pitchFamily="34" charset="0"/>
              <a:buNone/>
            </a:pPr>
            <a:r>
              <a:rPr lang="en-US" dirty="0"/>
              <a:t>Testing Decision Tree Flowchart – </a:t>
            </a:r>
            <a:r>
              <a:rPr lang="en-US" dirty="0" err="1"/>
              <a:t>Raulin</a:t>
            </a:r>
            <a:endParaRPr lang="en-US" dirty="0"/>
          </a:p>
          <a:p>
            <a:r>
              <a:rPr lang="en-US" sz="2000" dirty="0"/>
              <a:t>The primary methodology for testing the hypothesis will be the use of the Likert Scale survey data, treated as ordinal. The data will also be applied as score data to support mean median and mode and support inferential and correlations analysis.</a:t>
            </a:r>
          </a:p>
          <a:p>
            <a:r>
              <a:rPr lang="en-US" sz="2000" dirty="0"/>
              <a:t>All Likert Scale questions following the treatment and 9-1-1 call scenario are 4 level questions.</a:t>
            </a:r>
          </a:p>
          <a:p>
            <a:r>
              <a:rPr lang="en-US" sz="2000" dirty="0"/>
              <a:t>Analysis with SPSS will support Descriptive, Manipulation and Testing Group Differences.</a:t>
            </a:r>
          </a:p>
          <a:p>
            <a:r>
              <a:rPr lang="en-US" sz="2000" dirty="0"/>
              <a:t>Correlations between peoples expectations and perspective group constructs with behavioral intent will be analyzed.</a:t>
            </a:r>
          </a:p>
          <a:p>
            <a:r>
              <a:rPr lang="en-US" sz="2000" dirty="0"/>
              <a:t>The effects of moderators on peoples expectations and perspective group constructs will be analyzed.</a:t>
            </a:r>
          </a:p>
          <a:p>
            <a:r>
              <a:rPr lang="en-US" sz="2000" dirty="0"/>
              <a:t>The resultant impact on behavioral intent will be the primary measurement for hypothesis 1.</a:t>
            </a:r>
          </a:p>
          <a:p>
            <a:r>
              <a:rPr lang="en-US" sz="2000" b="1" dirty="0"/>
              <a:t>H1: The Treatment, TRL, will increase the intent to use for speech recognition for 9-1-1 emergency services. </a:t>
            </a:r>
            <a:endParaRPr lang="en-US" sz="2000" dirty="0"/>
          </a:p>
          <a:p>
            <a:endParaRPr lang="en-US" sz="2000" dirty="0"/>
          </a:p>
          <a:p>
            <a:endParaRPr lang="en-US" sz="2000" dirty="0"/>
          </a:p>
          <a:p>
            <a:endParaRPr lang="en-US" sz="2000" dirty="0"/>
          </a:p>
          <a:p>
            <a:endParaRPr lang="en-US" sz="2000" dirty="0"/>
          </a:p>
          <a:p>
            <a:pPr marL="0" indent="0">
              <a:buFont typeface="Arial" panose="020B0604020202020204" pitchFamily="34" charset="0"/>
              <a:buNone/>
            </a:pPr>
            <a:endParaRPr lang="en-US" sz="3800" dirty="0"/>
          </a:p>
          <a:p>
            <a:pPr marL="0" indent="0">
              <a:buFont typeface="Arial" panose="020B0604020202020204" pitchFamily="34" charset="0"/>
              <a:buNone/>
            </a:pPr>
            <a:endParaRPr lang="en-US" sz="3800" dirty="0"/>
          </a:p>
          <a:p>
            <a:pPr marL="0" indent="0">
              <a:buFont typeface="Arial" panose="020B0604020202020204" pitchFamily="34" charset="0"/>
              <a:buNone/>
            </a:pPr>
            <a:endParaRPr lang="en-US" sz="2300" dirty="0"/>
          </a:p>
          <a:p>
            <a:pPr marL="0" indent="0">
              <a:buFont typeface="Arial" panose="020B0604020202020204" pitchFamily="34" charset="0"/>
              <a:buNone/>
            </a:pPr>
            <a:endParaRPr lang="en-US" sz="2300" dirty="0"/>
          </a:p>
          <a:p>
            <a:pPr marL="0" indent="0">
              <a:buNone/>
            </a:pPr>
            <a:endParaRPr lang="en-US" sz="2300" b="1" dirty="0"/>
          </a:p>
        </p:txBody>
      </p:sp>
      <p:sp>
        <p:nvSpPr>
          <p:cNvPr id="4" name="Footer Placeholder 3">
            <a:extLst>
              <a:ext uri="{FF2B5EF4-FFF2-40B4-BE49-F238E27FC236}">
                <a16:creationId xmlns:a16="http://schemas.microsoft.com/office/drawing/2014/main" id="{12C767A9-B3B4-4964-90C7-7B0F1A17DF74}"/>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B1E24C30-9B7C-4159-B823-DC35D6200994}"/>
              </a:ext>
            </a:extLst>
          </p:cNvPr>
          <p:cNvSpPr>
            <a:spLocks noGrp="1"/>
          </p:cNvSpPr>
          <p:nvPr>
            <p:ph type="sldNum" sz="quarter" idx="12"/>
          </p:nvPr>
        </p:nvSpPr>
        <p:spPr/>
        <p:txBody>
          <a:bodyPr/>
          <a:lstStyle/>
          <a:p>
            <a:fld id="{C42AFBC3-D410-44A1-A16E-85810E88D401}" type="slidenum">
              <a:rPr lang="en-US" smtClean="0"/>
              <a:t>24</a:t>
            </a:fld>
            <a:endParaRPr lang="en-US"/>
          </a:p>
        </p:txBody>
      </p:sp>
      <p:pic>
        <p:nvPicPr>
          <p:cNvPr id="6" name="Picture 5">
            <a:extLst>
              <a:ext uri="{FF2B5EF4-FFF2-40B4-BE49-F238E27FC236}">
                <a16:creationId xmlns:a16="http://schemas.microsoft.com/office/drawing/2014/main" id="{B99183DB-F993-4F71-A924-49F6A6752F17}"/>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B09D03B-D29C-482D-8901-6A06BD07E75E}"/>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pic>
        <p:nvPicPr>
          <p:cNvPr id="2" name="Picture 1">
            <a:extLst>
              <a:ext uri="{FF2B5EF4-FFF2-40B4-BE49-F238E27FC236}">
                <a16:creationId xmlns:a16="http://schemas.microsoft.com/office/drawing/2014/main" id="{71561818-EBD2-4400-A811-B4A02ECA6A2D}"/>
              </a:ext>
            </a:extLst>
          </p:cNvPr>
          <p:cNvPicPr>
            <a:picLocks noChangeAspect="1"/>
          </p:cNvPicPr>
          <p:nvPr/>
        </p:nvPicPr>
        <p:blipFill>
          <a:blip r:embed="rId3"/>
          <a:stretch>
            <a:fillRect/>
          </a:stretch>
        </p:blipFill>
        <p:spPr>
          <a:xfrm>
            <a:off x="7318061" y="912333"/>
            <a:ext cx="4430485" cy="5444017"/>
          </a:xfrm>
          <a:prstGeom prst="rect">
            <a:avLst/>
          </a:prstGeom>
          <a:ln>
            <a:solidFill>
              <a:schemeClr val="tx1"/>
            </a:solidFill>
          </a:ln>
        </p:spPr>
      </p:pic>
    </p:spTree>
    <p:extLst>
      <p:ext uri="{BB962C8B-B14F-4D97-AF65-F5344CB8AC3E}">
        <p14:creationId xmlns:p14="http://schemas.microsoft.com/office/powerpoint/2010/main" val="289339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6E7D-765A-4642-B481-42D4D1BC039E}"/>
              </a:ext>
            </a:extLst>
          </p:cNvPr>
          <p:cNvSpPr>
            <a:spLocks noGrp="1"/>
          </p:cNvSpPr>
          <p:nvPr>
            <p:ph idx="1"/>
          </p:nvPr>
        </p:nvSpPr>
        <p:spPr>
          <a:xfrm>
            <a:off x="838200" y="1051561"/>
            <a:ext cx="10515600" cy="1243770"/>
          </a:xfrm>
        </p:spPr>
        <p:txBody>
          <a:bodyPr>
            <a:normAutofit fontScale="55000" lnSpcReduction="20000"/>
          </a:bodyPr>
          <a:lstStyle/>
          <a:p>
            <a:pPr marL="0" indent="0">
              <a:buNone/>
            </a:pPr>
            <a:r>
              <a:rPr lang="en-US" sz="3600" dirty="0"/>
              <a:t>Survey Data: Quantitative (sample: control 22 / treatment 28) (Backup Slide)</a:t>
            </a:r>
          </a:p>
          <a:p>
            <a:r>
              <a:rPr lang="en-US" sz="1800" dirty="0"/>
              <a:t>The analysis for the purpose of preliminary testing is a subset of the “People’s Expectations” group and reflects those constructs through the UTAUT model have been demonstrated to have the most influence on support and usage of a technology.  There are seven PE and two BI questions in the survey tool. </a:t>
            </a:r>
          </a:p>
          <a:p>
            <a:r>
              <a:rPr lang="en-US" sz="1800" dirty="0"/>
              <a:t>From the descriptive presentation of the Frequency Report, I have coded in Green the Mean (average) score of responses to the PE and BI questions.</a:t>
            </a:r>
          </a:p>
          <a:p>
            <a:r>
              <a:rPr lang="en-US" sz="1800" dirty="0"/>
              <a:t>There is a distinct pattern where the mean score to the PE and BI questions are higher in the treatment group and have in general (not exclusively) a smaller (tighter) standard deviation. </a:t>
            </a:r>
          </a:p>
        </p:txBody>
      </p:sp>
      <p:sp>
        <p:nvSpPr>
          <p:cNvPr id="4" name="Footer Placeholder 3">
            <a:extLst>
              <a:ext uri="{FF2B5EF4-FFF2-40B4-BE49-F238E27FC236}">
                <a16:creationId xmlns:a16="http://schemas.microsoft.com/office/drawing/2014/main" id="{1B8D726A-E0B6-41FD-AFEA-9B5D149EC82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6F02D6E-08E0-4002-B385-807DB8DE91E6}"/>
              </a:ext>
            </a:extLst>
          </p:cNvPr>
          <p:cNvSpPr>
            <a:spLocks noGrp="1"/>
          </p:cNvSpPr>
          <p:nvPr>
            <p:ph type="sldNum" sz="quarter" idx="12"/>
          </p:nvPr>
        </p:nvSpPr>
        <p:spPr/>
        <p:txBody>
          <a:bodyPr/>
          <a:lstStyle/>
          <a:p>
            <a:fld id="{C42AFBC3-D410-44A1-A16E-85810E88D401}" type="slidenum">
              <a:rPr lang="en-US" smtClean="0"/>
              <a:t>25</a:t>
            </a:fld>
            <a:endParaRPr lang="en-US"/>
          </a:p>
        </p:txBody>
      </p:sp>
      <p:pic>
        <p:nvPicPr>
          <p:cNvPr id="6" name="Picture 5">
            <a:extLst>
              <a:ext uri="{FF2B5EF4-FFF2-40B4-BE49-F238E27FC236}">
                <a16:creationId xmlns:a16="http://schemas.microsoft.com/office/drawing/2014/main" id="{5F95B489-53E6-48E9-8B21-E98F7F6FE82B}"/>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9FFB059C-F556-4EEC-B911-5C6CE8A5D82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E1826967-6DC6-45EB-9252-8A7B882335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60037"/>
            <a:ext cx="10423849" cy="4161453"/>
          </a:xfrm>
          <a:prstGeom prst="rect">
            <a:avLst/>
          </a:prstGeom>
          <a:noFill/>
          <a:ln>
            <a:solidFill>
              <a:schemeClr val="tx1"/>
            </a:solidFill>
          </a:ln>
        </p:spPr>
      </p:pic>
    </p:spTree>
    <p:extLst>
      <p:ext uri="{BB962C8B-B14F-4D97-AF65-F5344CB8AC3E}">
        <p14:creationId xmlns:p14="http://schemas.microsoft.com/office/powerpoint/2010/main" val="2490422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6E7D-765A-4642-B481-42D4D1BC039E}"/>
              </a:ext>
            </a:extLst>
          </p:cNvPr>
          <p:cNvSpPr>
            <a:spLocks noGrp="1"/>
          </p:cNvSpPr>
          <p:nvPr>
            <p:ph idx="1"/>
          </p:nvPr>
        </p:nvSpPr>
        <p:spPr>
          <a:xfrm>
            <a:off x="838200" y="1051561"/>
            <a:ext cx="10515600" cy="1155129"/>
          </a:xfrm>
        </p:spPr>
        <p:txBody>
          <a:bodyPr>
            <a:normAutofit fontScale="40000" lnSpcReduction="20000"/>
          </a:bodyPr>
          <a:lstStyle/>
          <a:p>
            <a:pPr marL="0" indent="0">
              <a:buNone/>
            </a:pPr>
            <a:r>
              <a:rPr lang="en-US" sz="4200" dirty="0"/>
              <a:t>Survey Data: Quantitative (sample: control 91 / treatment 83) (Backup Slide)</a:t>
            </a:r>
          </a:p>
          <a:p>
            <a:r>
              <a:rPr lang="en-US" sz="2600" dirty="0"/>
              <a:t>The analysis for the purpose of preliminary testing is a subset of the “People’s Expectations” group and reflects those constructs through the UTAUT model have been demonstrated to have the most influence on support and usage of a technology.  There are seven PE and two BI questions in the survey tool. </a:t>
            </a:r>
          </a:p>
          <a:p>
            <a:r>
              <a:rPr lang="en-US" sz="2600" dirty="0"/>
              <a:t>From the descriptive presentation of the Frequency Report, I have coded in Green the Mean (average) score of responses to the PE and BI questions.</a:t>
            </a:r>
          </a:p>
          <a:p>
            <a:r>
              <a:rPr lang="en-US" sz="2600" dirty="0"/>
              <a:t>There is a distinct pattern in the smaller sample has become mixed. The demographics of the control group may correlate to greater acceptance.</a:t>
            </a:r>
          </a:p>
        </p:txBody>
      </p:sp>
      <p:sp>
        <p:nvSpPr>
          <p:cNvPr id="4" name="Footer Placeholder 3">
            <a:extLst>
              <a:ext uri="{FF2B5EF4-FFF2-40B4-BE49-F238E27FC236}">
                <a16:creationId xmlns:a16="http://schemas.microsoft.com/office/drawing/2014/main" id="{1B8D726A-E0B6-41FD-AFEA-9B5D149EC82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6F02D6E-08E0-4002-B385-807DB8DE91E6}"/>
              </a:ext>
            </a:extLst>
          </p:cNvPr>
          <p:cNvSpPr>
            <a:spLocks noGrp="1"/>
          </p:cNvSpPr>
          <p:nvPr>
            <p:ph type="sldNum" sz="quarter" idx="12"/>
          </p:nvPr>
        </p:nvSpPr>
        <p:spPr/>
        <p:txBody>
          <a:bodyPr/>
          <a:lstStyle/>
          <a:p>
            <a:fld id="{C42AFBC3-D410-44A1-A16E-85810E88D401}" type="slidenum">
              <a:rPr lang="en-US" smtClean="0"/>
              <a:t>26</a:t>
            </a:fld>
            <a:endParaRPr lang="en-US"/>
          </a:p>
        </p:txBody>
      </p:sp>
      <p:pic>
        <p:nvPicPr>
          <p:cNvPr id="6" name="Picture 5">
            <a:extLst>
              <a:ext uri="{FF2B5EF4-FFF2-40B4-BE49-F238E27FC236}">
                <a16:creationId xmlns:a16="http://schemas.microsoft.com/office/drawing/2014/main" id="{5F95B489-53E6-48E9-8B21-E98F7F6FE82B}"/>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9FFB059C-F556-4EEC-B911-5C6CE8A5D82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7C05B919-5344-4E00-A5BF-2C46C0401F04}"/>
              </a:ext>
            </a:extLst>
          </p:cNvPr>
          <p:cNvPicPr>
            <a:picLocks noChangeAspect="1"/>
          </p:cNvPicPr>
          <p:nvPr/>
        </p:nvPicPr>
        <p:blipFill>
          <a:blip r:embed="rId3"/>
          <a:stretch>
            <a:fillRect/>
          </a:stretch>
        </p:blipFill>
        <p:spPr>
          <a:xfrm>
            <a:off x="672630" y="2244013"/>
            <a:ext cx="10589420" cy="4072812"/>
          </a:xfrm>
          <a:prstGeom prst="rect">
            <a:avLst/>
          </a:prstGeom>
          <a:ln>
            <a:solidFill>
              <a:schemeClr val="tx1"/>
            </a:solidFill>
          </a:ln>
        </p:spPr>
      </p:pic>
    </p:spTree>
    <p:extLst>
      <p:ext uri="{BB962C8B-B14F-4D97-AF65-F5344CB8AC3E}">
        <p14:creationId xmlns:p14="http://schemas.microsoft.com/office/powerpoint/2010/main" val="2285594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BBA23-EBD6-48B0-8E73-A8140CFFFBE8}"/>
              </a:ext>
            </a:extLst>
          </p:cNvPr>
          <p:cNvSpPr>
            <a:spLocks noGrp="1"/>
          </p:cNvSpPr>
          <p:nvPr>
            <p:ph idx="1"/>
          </p:nvPr>
        </p:nvSpPr>
        <p:spPr>
          <a:xfrm>
            <a:off x="838200" y="1133858"/>
            <a:ext cx="10515600" cy="1711980"/>
          </a:xfrm>
        </p:spPr>
        <p:txBody>
          <a:bodyPr>
            <a:normAutofit lnSpcReduction="10000"/>
          </a:bodyPr>
          <a:lstStyle/>
          <a:p>
            <a:pPr marL="0" indent="0">
              <a:buNone/>
            </a:pPr>
            <a:r>
              <a:rPr lang="en-US" sz="2000" dirty="0"/>
              <a:t>Survey Data: Quantitative (small and large sample)</a:t>
            </a:r>
          </a:p>
          <a:p>
            <a:r>
              <a:rPr lang="en-US" sz="2000" b="1" dirty="0"/>
              <a:t>FREQUENCY: B.I. 1.</a:t>
            </a:r>
            <a:endParaRPr lang="en-US" sz="2000" dirty="0"/>
          </a:p>
          <a:p>
            <a:r>
              <a:rPr lang="en-US" sz="2000" dirty="0"/>
              <a:t>The table below represents the SPSS Frequency Distribution histogram and normalized curve for construct the question measuring Behavioral Intent (B.I.).</a:t>
            </a:r>
          </a:p>
          <a:p>
            <a:r>
              <a:rPr lang="en-US" sz="2000" dirty="0"/>
              <a:t>“I INTEND TO USE THE SPEECH RECOGNITION SYSTEM FOR THE 9-1-1 SYSTEM.” </a:t>
            </a:r>
          </a:p>
        </p:txBody>
      </p:sp>
      <p:sp>
        <p:nvSpPr>
          <p:cNvPr id="4" name="Footer Placeholder 3">
            <a:extLst>
              <a:ext uri="{FF2B5EF4-FFF2-40B4-BE49-F238E27FC236}">
                <a16:creationId xmlns:a16="http://schemas.microsoft.com/office/drawing/2014/main" id="{7563A21A-62D5-41EF-B1EB-9E75BC39063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647F7C4-B23A-469B-9A47-0B4C6589FE97}"/>
              </a:ext>
            </a:extLst>
          </p:cNvPr>
          <p:cNvSpPr>
            <a:spLocks noGrp="1"/>
          </p:cNvSpPr>
          <p:nvPr>
            <p:ph type="sldNum" sz="quarter" idx="12"/>
          </p:nvPr>
        </p:nvSpPr>
        <p:spPr/>
        <p:txBody>
          <a:bodyPr/>
          <a:lstStyle/>
          <a:p>
            <a:fld id="{C42AFBC3-D410-44A1-A16E-85810E88D401}" type="slidenum">
              <a:rPr lang="en-US" smtClean="0"/>
              <a:t>27</a:t>
            </a:fld>
            <a:endParaRPr lang="en-US"/>
          </a:p>
        </p:txBody>
      </p:sp>
      <p:pic>
        <p:nvPicPr>
          <p:cNvPr id="6" name="Picture 5">
            <a:extLst>
              <a:ext uri="{FF2B5EF4-FFF2-40B4-BE49-F238E27FC236}">
                <a16:creationId xmlns:a16="http://schemas.microsoft.com/office/drawing/2014/main" id="{2F9610EB-1E47-4055-B83F-A86352C275C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5632F3AB-273F-4770-A1F9-D80492C49E6B}"/>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5DADD8BD-FA51-4326-A15E-4EEFE4097F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44368"/>
            <a:ext cx="4841748" cy="3411982"/>
          </a:xfrm>
          <a:prstGeom prst="rect">
            <a:avLst/>
          </a:prstGeom>
          <a:noFill/>
          <a:ln>
            <a:solidFill>
              <a:schemeClr val="tx1"/>
            </a:solidFill>
          </a:ln>
        </p:spPr>
      </p:pic>
      <p:pic>
        <p:nvPicPr>
          <p:cNvPr id="2" name="Picture 1">
            <a:extLst>
              <a:ext uri="{FF2B5EF4-FFF2-40B4-BE49-F238E27FC236}">
                <a16:creationId xmlns:a16="http://schemas.microsoft.com/office/drawing/2014/main" id="{01FE37F4-6AB5-4F5D-8220-6AFCF6C04B6C}"/>
              </a:ext>
            </a:extLst>
          </p:cNvPr>
          <p:cNvPicPr>
            <a:picLocks noChangeAspect="1"/>
          </p:cNvPicPr>
          <p:nvPr/>
        </p:nvPicPr>
        <p:blipFill>
          <a:blip r:embed="rId4"/>
          <a:stretch>
            <a:fillRect/>
          </a:stretch>
        </p:blipFill>
        <p:spPr>
          <a:xfrm>
            <a:off x="5949050" y="2944369"/>
            <a:ext cx="5163710" cy="3377936"/>
          </a:xfrm>
          <a:prstGeom prst="rect">
            <a:avLst/>
          </a:prstGeom>
          <a:ln>
            <a:solidFill>
              <a:schemeClr val="tx1"/>
            </a:solidFill>
          </a:ln>
        </p:spPr>
      </p:pic>
    </p:spTree>
    <p:extLst>
      <p:ext uri="{BB962C8B-B14F-4D97-AF65-F5344CB8AC3E}">
        <p14:creationId xmlns:p14="http://schemas.microsoft.com/office/powerpoint/2010/main" val="163990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A54FD-3C33-40A5-8AB2-E4CABB22DB7A}"/>
              </a:ext>
            </a:extLst>
          </p:cNvPr>
          <p:cNvSpPr>
            <a:spLocks noGrp="1"/>
          </p:cNvSpPr>
          <p:nvPr>
            <p:ph idx="1"/>
          </p:nvPr>
        </p:nvSpPr>
        <p:spPr>
          <a:xfrm>
            <a:off x="838200" y="1106425"/>
            <a:ext cx="10515600" cy="1938527"/>
          </a:xfrm>
        </p:spPr>
        <p:txBody>
          <a:bodyPr>
            <a:normAutofit/>
          </a:bodyPr>
          <a:lstStyle/>
          <a:p>
            <a:pPr marL="0" indent="0">
              <a:buNone/>
            </a:pPr>
            <a:r>
              <a:rPr lang="en-US" sz="2000" dirty="0"/>
              <a:t>Survey Data: Quantitative (small and large sample)</a:t>
            </a:r>
          </a:p>
          <a:p>
            <a:pPr marL="0" indent="0">
              <a:buNone/>
            </a:pPr>
            <a:r>
              <a:rPr lang="en-US" sz="2000" b="1" dirty="0"/>
              <a:t>FREQUENCY: B.I. 2.</a:t>
            </a:r>
            <a:endParaRPr lang="en-US" sz="2000" dirty="0"/>
          </a:p>
          <a:p>
            <a:r>
              <a:rPr lang="en-US" sz="2000" dirty="0"/>
              <a:t>The table below represents the SPSS Frequency Distribution histogram and normalized curve for construct the question measuring Behavioral Intent (B.I.).</a:t>
            </a:r>
          </a:p>
          <a:p>
            <a:r>
              <a:rPr lang="en-US" sz="2000" dirty="0"/>
              <a:t>“I PLAN TO USE THE SPEECH RECOGNITION SYSTEM FOR THE 9-1-1 SERVICE.” </a:t>
            </a:r>
          </a:p>
          <a:p>
            <a:endParaRPr lang="en-US" dirty="0"/>
          </a:p>
        </p:txBody>
      </p:sp>
      <p:sp>
        <p:nvSpPr>
          <p:cNvPr id="4" name="Footer Placeholder 3">
            <a:extLst>
              <a:ext uri="{FF2B5EF4-FFF2-40B4-BE49-F238E27FC236}">
                <a16:creationId xmlns:a16="http://schemas.microsoft.com/office/drawing/2014/main" id="{6FDF8A9C-E490-4EB1-83AE-8B458D41FA6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730D0598-8F72-4CDD-A2B9-B519C45F9D2E}"/>
              </a:ext>
            </a:extLst>
          </p:cNvPr>
          <p:cNvSpPr>
            <a:spLocks noGrp="1"/>
          </p:cNvSpPr>
          <p:nvPr>
            <p:ph type="sldNum" sz="quarter" idx="12"/>
          </p:nvPr>
        </p:nvSpPr>
        <p:spPr/>
        <p:txBody>
          <a:bodyPr/>
          <a:lstStyle/>
          <a:p>
            <a:fld id="{C42AFBC3-D410-44A1-A16E-85810E88D401}" type="slidenum">
              <a:rPr lang="en-US" smtClean="0"/>
              <a:t>28</a:t>
            </a:fld>
            <a:endParaRPr lang="en-US"/>
          </a:p>
        </p:txBody>
      </p:sp>
      <p:pic>
        <p:nvPicPr>
          <p:cNvPr id="6" name="Picture 5">
            <a:extLst>
              <a:ext uri="{FF2B5EF4-FFF2-40B4-BE49-F238E27FC236}">
                <a16:creationId xmlns:a16="http://schemas.microsoft.com/office/drawing/2014/main" id="{9CA8E492-8EA8-4F3A-B401-7B34B71591D4}"/>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A9A928BC-1FEE-43CF-ACFA-E283E03A0109}"/>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9" name="Picture 8">
            <a:extLst>
              <a:ext uri="{FF2B5EF4-FFF2-40B4-BE49-F238E27FC236}">
                <a16:creationId xmlns:a16="http://schemas.microsoft.com/office/drawing/2014/main" id="{32E6C156-860D-4517-B539-75582ADB2DD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2607" y="2958115"/>
            <a:ext cx="4840641" cy="3310191"/>
          </a:xfrm>
          <a:prstGeom prst="rect">
            <a:avLst/>
          </a:prstGeom>
          <a:noFill/>
          <a:ln>
            <a:solidFill>
              <a:schemeClr val="tx1"/>
            </a:solidFill>
          </a:ln>
        </p:spPr>
      </p:pic>
      <p:pic>
        <p:nvPicPr>
          <p:cNvPr id="2" name="Picture 1">
            <a:extLst>
              <a:ext uri="{FF2B5EF4-FFF2-40B4-BE49-F238E27FC236}">
                <a16:creationId xmlns:a16="http://schemas.microsoft.com/office/drawing/2014/main" id="{E71B8876-D3ED-4F82-9AB3-172DB8542441}"/>
              </a:ext>
            </a:extLst>
          </p:cNvPr>
          <p:cNvPicPr>
            <a:picLocks noChangeAspect="1"/>
          </p:cNvPicPr>
          <p:nvPr/>
        </p:nvPicPr>
        <p:blipFill>
          <a:blip r:embed="rId4"/>
          <a:stretch>
            <a:fillRect/>
          </a:stretch>
        </p:blipFill>
        <p:spPr>
          <a:xfrm>
            <a:off x="6478754" y="2958114"/>
            <a:ext cx="4925394" cy="3310191"/>
          </a:xfrm>
          <a:prstGeom prst="rect">
            <a:avLst/>
          </a:prstGeom>
          <a:ln>
            <a:solidFill>
              <a:schemeClr val="tx1"/>
            </a:solidFill>
          </a:ln>
        </p:spPr>
      </p:pic>
    </p:spTree>
    <p:extLst>
      <p:ext uri="{BB962C8B-B14F-4D97-AF65-F5344CB8AC3E}">
        <p14:creationId xmlns:p14="http://schemas.microsoft.com/office/powerpoint/2010/main" val="2301501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A54FD-3C33-40A5-8AB2-E4CABB22DB7A}"/>
              </a:ext>
            </a:extLst>
          </p:cNvPr>
          <p:cNvSpPr>
            <a:spLocks noGrp="1"/>
          </p:cNvSpPr>
          <p:nvPr>
            <p:ph idx="1"/>
          </p:nvPr>
        </p:nvSpPr>
        <p:spPr>
          <a:xfrm>
            <a:off x="838200" y="895739"/>
            <a:ext cx="10515600" cy="5360437"/>
          </a:xfrm>
        </p:spPr>
        <p:txBody>
          <a:bodyPr>
            <a:normAutofit lnSpcReduction="10000"/>
          </a:bodyPr>
          <a:lstStyle/>
          <a:p>
            <a:pPr marL="0" indent="0">
              <a:buNone/>
            </a:pPr>
            <a:r>
              <a:rPr lang="en-US" dirty="0"/>
              <a:t>Survey Data: Quantitative (large sample)</a:t>
            </a:r>
          </a:p>
          <a:p>
            <a:pPr marL="0" indent="0">
              <a:buNone/>
            </a:pPr>
            <a:r>
              <a:rPr lang="en-US" sz="2000" dirty="0"/>
              <a:t>Observation: The demographic, moderators, may influence the control vs treatment.</a:t>
            </a:r>
          </a:p>
          <a:p>
            <a:pPr marL="0" indent="0">
              <a:buNone/>
            </a:pPr>
            <a:r>
              <a:rPr lang="en-US" sz="2000" dirty="0"/>
              <a:t>Conclusion: Greater randomness between groups is required.</a:t>
            </a:r>
          </a:p>
          <a:p>
            <a:pPr marL="0" indent="0">
              <a:buNone/>
            </a:pPr>
            <a:r>
              <a:rPr lang="en-US" sz="2000" b="1" dirty="0"/>
              <a:t>FREQUENCY: Demographics (moderators)</a:t>
            </a:r>
          </a:p>
          <a:p>
            <a:r>
              <a:rPr lang="en-US" sz="2000" dirty="0"/>
              <a:t>Note: slightly higher expectation for 9-1-1 to work every time in the treatment group.</a:t>
            </a:r>
          </a:p>
          <a:p>
            <a:r>
              <a:rPr lang="en-US" sz="2000" dirty="0"/>
              <a:t>For the large sample set, the demographics of the control group ‘A’ shows the following and may have an influence on the receptiveness of speech recognition and A.I. for the 9-1-1 service.</a:t>
            </a:r>
          </a:p>
          <a:p>
            <a:r>
              <a:rPr lang="en-US" sz="2000" dirty="0"/>
              <a:t>Gender: no meaningful difference, 53 % male both groups.</a:t>
            </a:r>
          </a:p>
          <a:p>
            <a:r>
              <a:rPr lang="en-US" sz="2000" dirty="0"/>
              <a:t>Age: (21-29) meaning difference, control 59.3% vs treatment 48.2%</a:t>
            </a:r>
          </a:p>
          <a:p>
            <a:r>
              <a:rPr lang="en-US" sz="2000" dirty="0"/>
              <a:t>Education: meaningful difference, (B and G) control 92.2% vs treatment 84.3%</a:t>
            </a:r>
          </a:p>
          <a:p>
            <a:r>
              <a:rPr lang="en-US" sz="2000" dirty="0"/>
              <a:t>Ethnic: meaningful difference, control (36.3% W – 54.9% A) vs treatment (4.4% W – 34.9% A)</a:t>
            </a:r>
          </a:p>
          <a:p>
            <a:r>
              <a:rPr lang="en-US" sz="2000" dirty="0"/>
              <a:t>Language Comfort: meaningful difference, control 72.5% E vs treatment 83.1% E (</a:t>
            </a:r>
            <a:r>
              <a:rPr lang="en-US" sz="2000" dirty="0" err="1"/>
              <a:t>enlish</a:t>
            </a:r>
            <a:r>
              <a:rPr lang="en-US" sz="2000" dirty="0"/>
              <a:t>).</a:t>
            </a:r>
          </a:p>
          <a:p>
            <a:r>
              <a:rPr lang="en-US" sz="2000" dirty="0"/>
              <a:t>Geographic Origin: meaningful difference, control (41.1% US) &amp; (40.0% India) vs treatment (59.8% US) &amp; (17.1% India).</a:t>
            </a:r>
          </a:p>
          <a:p>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6FDF8A9C-E490-4EB1-83AE-8B458D41FA6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730D0598-8F72-4CDD-A2B9-B519C45F9D2E}"/>
              </a:ext>
            </a:extLst>
          </p:cNvPr>
          <p:cNvSpPr>
            <a:spLocks noGrp="1"/>
          </p:cNvSpPr>
          <p:nvPr>
            <p:ph type="sldNum" sz="quarter" idx="12"/>
          </p:nvPr>
        </p:nvSpPr>
        <p:spPr/>
        <p:txBody>
          <a:bodyPr/>
          <a:lstStyle/>
          <a:p>
            <a:fld id="{C42AFBC3-D410-44A1-A16E-85810E88D401}" type="slidenum">
              <a:rPr lang="en-US" smtClean="0"/>
              <a:t>29</a:t>
            </a:fld>
            <a:endParaRPr lang="en-US"/>
          </a:p>
        </p:txBody>
      </p:sp>
      <p:pic>
        <p:nvPicPr>
          <p:cNvPr id="6" name="Picture 5">
            <a:extLst>
              <a:ext uri="{FF2B5EF4-FFF2-40B4-BE49-F238E27FC236}">
                <a16:creationId xmlns:a16="http://schemas.microsoft.com/office/drawing/2014/main" id="{9CA8E492-8EA8-4F3A-B401-7B34B71591D4}"/>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A9A928BC-1FEE-43CF-ACFA-E283E03A0109}"/>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spTree>
    <p:extLst>
      <p:ext uri="{BB962C8B-B14F-4D97-AF65-F5344CB8AC3E}">
        <p14:creationId xmlns:p14="http://schemas.microsoft.com/office/powerpoint/2010/main" val="130280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25EF87-F82E-48BC-9600-672B6CF64001}"/>
              </a:ext>
            </a:extLst>
          </p:cNvPr>
          <p:cNvSpPr>
            <a:spLocks noGrp="1"/>
          </p:cNvSpPr>
          <p:nvPr>
            <p:ph idx="1"/>
          </p:nvPr>
        </p:nvSpPr>
        <p:spPr>
          <a:xfrm>
            <a:off x="838200" y="1609344"/>
            <a:ext cx="10515600" cy="4567619"/>
          </a:xfrm>
        </p:spPr>
        <p:txBody>
          <a:bodyPr>
            <a:normAutofit fontScale="70000" lnSpcReduction="20000"/>
          </a:bodyPr>
          <a:lstStyle/>
          <a:p>
            <a:pPr marL="0" indent="0">
              <a:buNone/>
            </a:pPr>
            <a:r>
              <a:rPr lang="en-US" dirty="0"/>
              <a:t>The Proposal Defense Outline</a:t>
            </a:r>
          </a:p>
          <a:p>
            <a:pPr marL="0" indent="0">
              <a:buNone/>
            </a:pPr>
            <a:endParaRPr lang="en-US" dirty="0"/>
          </a:p>
          <a:p>
            <a:r>
              <a:rPr lang="en-US" dirty="0"/>
              <a:t>Committee Members</a:t>
            </a:r>
          </a:p>
          <a:p>
            <a:r>
              <a:rPr lang="en-US" dirty="0"/>
              <a:t>Introduction – Problem Statement</a:t>
            </a:r>
          </a:p>
          <a:p>
            <a:r>
              <a:rPr lang="en-US" dirty="0"/>
              <a:t>Introduction – Problem Motivation</a:t>
            </a:r>
          </a:p>
          <a:p>
            <a:r>
              <a:rPr lang="en-US" dirty="0"/>
              <a:t>Problem Background</a:t>
            </a:r>
          </a:p>
          <a:p>
            <a:r>
              <a:rPr lang="en-US" dirty="0"/>
              <a:t>Uniqueness of Approach</a:t>
            </a:r>
          </a:p>
          <a:p>
            <a:r>
              <a:rPr lang="en-US" dirty="0"/>
              <a:t>Proposed Methods Discussion</a:t>
            </a:r>
          </a:p>
          <a:p>
            <a:r>
              <a:rPr lang="en-US" dirty="0"/>
              <a:t>Proposed Methods</a:t>
            </a:r>
          </a:p>
          <a:p>
            <a:r>
              <a:rPr lang="en-US" dirty="0"/>
              <a:t>Results</a:t>
            </a:r>
          </a:p>
          <a:p>
            <a:r>
              <a:rPr lang="en-US" dirty="0"/>
              <a:t>Conclusions &amp; Future Research</a:t>
            </a:r>
          </a:p>
          <a:p>
            <a:r>
              <a:rPr lang="en-US" dirty="0"/>
              <a:t>Publication Plan &amp; Strategy</a:t>
            </a:r>
          </a:p>
          <a:p>
            <a:r>
              <a:rPr lang="en-US" dirty="0"/>
              <a:t>Backup Slides</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99A8DD76-CC2C-4382-A2F6-C8E37FA60FE1}"/>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BFE8E441-FDFF-4E7E-ABD0-AE35C9AFFFE7}"/>
              </a:ext>
            </a:extLst>
          </p:cNvPr>
          <p:cNvSpPr txBox="1">
            <a:spLocks/>
          </p:cNvSpPr>
          <p:nvPr/>
        </p:nvSpPr>
        <p:spPr>
          <a:xfrm>
            <a:off x="3825551" y="60649"/>
            <a:ext cx="7987004" cy="7680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Proposal Defense Outline</a:t>
            </a:r>
          </a:p>
        </p:txBody>
      </p:sp>
      <p:sp>
        <p:nvSpPr>
          <p:cNvPr id="6" name="Footer Placeholder 5">
            <a:extLst>
              <a:ext uri="{FF2B5EF4-FFF2-40B4-BE49-F238E27FC236}">
                <a16:creationId xmlns:a16="http://schemas.microsoft.com/office/drawing/2014/main" id="{D2346E8D-3198-41DC-89ED-DFE05A011C31}"/>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7" name="Slide Number Placeholder 6">
            <a:extLst>
              <a:ext uri="{FF2B5EF4-FFF2-40B4-BE49-F238E27FC236}">
                <a16:creationId xmlns:a16="http://schemas.microsoft.com/office/drawing/2014/main" id="{9BC6656B-540A-46A3-9348-28352457A292}"/>
              </a:ext>
            </a:extLst>
          </p:cNvPr>
          <p:cNvSpPr>
            <a:spLocks noGrp="1"/>
          </p:cNvSpPr>
          <p:nvPr>
            <p:ph type="sldNum" sz="quarter" idx="12"/>
          </p:nvPr>
        </p:nvSpPr>
        <p:spPr/>
        <p:txBody>
          <a:bodyPr/>
          <a:lstStyle/>
          <a:p>
            <a:fld id="{C42AFBC3-D410-44A1-A16E-85810E88D401}" type="slidenum">
              <a:rPr lang="en-US" smtClean="0"/>
              <a:t>3</a:t>
            </a:fld>
            <a:endParaRPr lang="en-US"/>
          </a:p>
        </p:txBody>
      </p:sp>
    </p:spTree>
    <p:extLst>
      <p:ext uri="{BB962C8B-B14F-4D97-AF65-F5344CB8AC3E}">
        <p14:creationId xmlns:p14="http://schemas.microsoft.com/office/powerpoint/2010/main" val="2759270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2950B-B477-4174-82C8-C4B8116CF1A5}"/>
              </a:ext>
            </a:extLst>
          </p:cNvPr>
          <p:cNvSpPr>
            <a:spLocks noGrp="1"/>
          </p:cNvSpPr>
          <p:nvPr>
            <p:ph idx="1"/>
          </p:nvPr>
        </p:nvSpPr>
        <p:spPr>
          <a:xfrm>
            <a:off x="838200" y="1045029"/>
            <a:ext cx="10515600" cy="5131934"/>
          </a:xfrm>
        </p:spPr>
        <p:txBody>
          <a:bodyPr/>
          <a:lstStyle/>
          <a:p>
            <a:r>
              <a:rPr lang="en-US" dirty="0"/>
              <a:t>The research to date demonstrates that there is a level of acceptance for speech recognition to be integrated with the 9-1-1 service.</a:t>
            </a:r>
          </a:p>
          <a:p>
            <a:r>
              <a:rPr lang="en-US" dirty="0"/>
              <a:t>Additional empirical research data and methods of collection are needed to achieve an increased level of randomness to mitigate confounding variables.</a:t>
            </a:r>
          </a:p>
          <a:p>
            <a:r>
              <a:rPr lang="en-US" dirty="0"/>
              <a:t>A request for funding from the Seidenberg School has been submitted to support survey development.  A goal of 300 surveys for both control and treatment is desired, 600 total.</a:t>
            </a:r>
          </a:p>
          <a:p>
            <a:r>
              <a:rPr lang="en-US" dirty="0"/>
              <a:t>The research subject as demonstrated by industry interviews, conference feedback and preliminary empirical results is timely and warranted serving both Emergency  Management and Artificial Intelligence areas of interest.</a:t>
            </a:r>
          </a:p>
        </p:txBody>
      </p:sp>
      <p:pic>
        <p:nvPicPr>
          <p:cNvPr id="4" name="Picture 3">
            <a:extLst>
              <a:ext uri="{FF2B5EF4-FFF2-40B4-BE49-F238E27FC236}">
                <a16:creationId xmlns:a16="http://schemas.microsoft.com/office/drawing/2014/main" id="{EE68B943-4A52-4A81-B604-769580779CAB}"/>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CA027876-3FCF-42C8-9D59-5F3D536C7700}"/>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Conclusions/Future Research</a:t>
            </a:r>
          </a:p>
        </p:txBody>
      </p:sp>
      <p:sp>
        <p:nvSpPr>
          <p:cNvPr id="2" name="Footer Placeholder 1">
            <a:extLst>
              <a:ext uri="{FF2B5EF4-FFF2-40B4-BE49-F238E27FC236}">
                <a16:creationId xmlns:a16="http://schemas.microsoft.com/office/drawing/2014/main" id="{9E9F79A1-02DB-4C91-A45E-4483C934A4A2}"/>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9C127EE0-7901-40C2-A27C-B6372D59B670}"/>
              </a:ext>
            </a:extLst>
          </p:cNvPr>
          <p:cNvSpPr>
            <a:spLocks noGrp="1"/>
          </p:cNvSpPr>
          <p:nvPr>
            <p:ph type="sldNum" sz="quarter" idx="12"/>
          </p:nvPr>
        </p:nvSpPr>
        <p:spPr/>
        <p:txBody>
          <a:bodyPr/>
          <a:lstStyle/>
          <a:p>
            <a:fld id="{C42AFBC3-D410-44A1-A16E-85810E88D401}" type="slidenum">
              <a:rPr lang="en-US" smtClean="0"/>
              <a:t>30</a:t>
            </a:fld>
            <a:endParaRPr lang="en-US"/>
          </a:p>
        </p:txBody>
      </p:sp>
    </p:spTree>
    <p:extLst>
      <p:ext uri="{BB962C8B-B14F-4D97-AF65-F5344CB8AC3E}">
        <p14:creationId xmlns:p14="http://schemas.microsoft.com/office/powerpoint/2010/main" val="1722982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8A2AA9-40D3-44F9-B424-614DC0688B72}"/>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8C20D3BD-0497-4A16-8099-8F818525F6F5}"/>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Publication Plan/Strategy</a:t>
            </a:r>
          </a:p>
        </p:txBody>
      </p:sp>
      <p:graphicFrame>
        <p:nvGraphicFramePr>
          <p:cNvPr id="6" name="Group 46">
            <a:extLst>
              <a:ext uri="{FF2B5EF4-FFF2-40B4-BE49-F238E27FC236}">
                <a16:creationId xmlns:a16="http://schemas.microsoft.com/office/drawing/2014/main" id="{A3522ADA-96FC-452D-ACE6-F712D7C242EE}"/>
              </a:ext>
            </a:extLst>
          </p:cNvPr>
          <p:cNvGraphicFramePr>
            <a:graphicFrameLocks/>
          </p:cNvGraphicFramePr>
          <p:nvPr>
            <p:extLst>
              <p:ext uri="{D42A27DB-BD31-4B8C-83A1-F6EECF244321}">
                <p14:modId xmlns:p14="http://schemas.microsoft.com/office/powerpoint/2010/main" val="3234590488"/>
              </p:ext>
            </p:extLst>
          </p:nvPr>
        </p:nvGraphicFramePr>
        <p:xfrm>
          <a:off x="1824133" y="1958975"/>
          <a:ext cx="8462867" cy="3035718"/>
        </p:xfrm>
        <a:graphic>
          <a:graphicData uri="http://schemas.openxmlformats.org/drawingml/2006/table">
            <a:tbl>
              <a:tblPr/>
              <a:tblGrid>
                <a:gridCol w="4312238">
                  <a:extLst>
                    <a:ext uri="{9D8B030D-6E8A-4147-A177-3AD203B41FA5}">
                      <a16:colId xmlns:a16="http://schemas.microsoft.com/office/drawing/2014/main" val="20000"/>
                    </a:ext>
                  </a:extLst>
                </a:gridCol>
                <a:gridCol w="2665747">
                  <a:extLst>
                    <a:ext uri="{9D8B030D-6E8A-4147-A177-3AD203B41FA5}">
                      <a16:colId xmlns:a16="http://schemas.microsoft.com/office/drawing/2014/main" val="20001"/>
                    </a:ext>
                  </a:extLst>
                </a:gridCol>
                <a:gridCol w="1484882">
                  <a:extLst>
                    <a:ext uri="{9D8B030D-6E8A-4147-A177-3AD203B41FA5}">
                      <a16:colId xmlns:a16="http://schemas.microsoft.com/office/drawing/2014/main" val="20002"/>
                    </a:ext>
                  </a:extLst>
                </a:gridCol>
              </a:tblGrid>
              <a:tr h="530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rebuchet MS" pitchFamily="-107" charset="0"/>
                        </a:rPr>
                        <a:t>Propose paper titles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rebuchet MS" pitchFamily="-107" charset="0"/>
                        </a:rPr>
                        <a:t>Potential Venue for the paper</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tx1"/>
                          </a:solidFill>
                          <a:effectLst/>
                          <a:latin typeface="Trebuchet MS" pitchFamily="-107" charset="0"/>
                        </a:rPr>
                        <a:t>Target date for first draft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8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Paper 1: The use of TRLs in the adoption of A.I. based technology.</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AMCIS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Conference 2021 (8-12) CN.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(Adoption and Diffusion Track)</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Date: 3-1-21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3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Paper 2: Enhancement to the E-911 standards using TRL for A.I.</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NENA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Conference 2021 (6-26) OH.</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Date: 12-1-20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39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Paper 3: Application of TRL to emergency management information systems.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ISCRAM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Conference 2021 (May) E.U.</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Date: 11-1-20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48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Paper 4: Improving the support for the adoption of A.I. through the use of TRLs.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Journal of the Association for Information Systems (JAIS)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rebuchet MS" pitchFamily="-107" charset="0"/>
                        </a:rPr>
                        <a:t>Date: 1-1-21</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Footer Placeholder 1">
            <a:extLst>
              <a:ext uri="{FF2B5EF4-FFF2-40B4-BE49-F238E27FC236}">
                <a16:creationId xmlns:a16="http://schemas.microsoft.com/office/drawing/2014/main" id="{D6479D1B-9D4D-4E1E-A320-DAFEA94FAF1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342BEFA7-2877-48FB-B953-A9546ADBDAE8}"/>
              </a:ext>
            </a:extLst>
          </p:cNvPr>
          <p:cNvSpPr>
            <a:spLocks noGrp="1"/>
          </p:cNvSpPr>
          <p:nvPr>
            <p:ph type="sldNum" sz="quarter" idx="12"/>
          </p:nvPr>
        </p:nvSpPr>
        <p:spPr/>
        <p:txBody>
          <a:bodyPr/>
          <a:lstStyle/>
          <a:p>
            <a:fld id="{C42AFBC3-D410-44A1-A16E-85810E88D401}" type="slidenum">
              <a:rPr lang="en-US" smtClean="0"/>
              <a:t>31</a:t>
            </a:fld>
            <a:endParaRPr lang="en-US"/>
          </a:p>
        </p:txBody>
      </p:sp>
    </p:spTree>
    <p:extLst>
      <p:ext uri="{BB962C8B-B14F-4D97-AF65-F5344CB8AC3E}">
        <p14:creationId xmlns:p14="http://schemas.microsoft.com/office/powerpoint/2010/main" val="1787791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D2C184-FF74-462C-A0DB-9F1FF8B18CCE}"/>
              </a:ext>
            </a:extLst>
          </p:cNvPr>
          <p:cNvPicPr>
            <a:picLocks noChangeAspect="1"/>
          </p:cNvPicPr>
          <p:nvPr/>
        </p:nvPicPr>
        <p:blipFill>
          <a:blip r:embed="rId2"/>
          <a:stretch>
            <a:fillRect/>
          </a:stretch>
        </p:blipFill>
        <p:spPr>
          <a:xfrm>
            <a:off x="1435282" y="2469823"/>
            <a:ext cx="9061464" cy="1864852"/>
          </a:xfrm>
          <a:prstGeom prst="rect">
            <a:avLst/>
          </a:prstGeom>
        </p:spPr>
      </p:pic>
      <p:sp>
        <p:nvSpPr>
          <p:cNvPr id="2" name="TextBox 1">
            <a:extLst>
              <a:ext uri="{FF2B5EF4-FFF2-40B4-BE49-F238E27FC236}">
                <a16:creationId xmlns:a16="http://schemas.microsoft.com/office/drawing/2014/main" id="{D3BE4A27-602D-4E39-AB37-85CC1A3EBF94}"/>
              </a:ext>
            </a:extLst>
          </p:cNvPr>
          <p:cNvSpPr txBox="1"/>
          <p:nvPr/>
        </p:nvSpPr>
        <p:spPr>
          <a:xfrm>
            <a:off x="5037344" y="4679302"/>
            <a:ext cx="2117311" cy="1200329"/>
          </a:xfrm>
          <a:prstGeom prst="rect">
            <a:avLst/>
          </a:prstGeom>
          <a:noFill/>
        </p:spPr>
        <p:txBody>
          <a:bodyPr wrap="none" rtlCol="0">
            <a:spAutoFit/>
          </a:bodyPr>
          <a:lstStyle/>
          <a:p>
            <a:pPr algn="ctr"/>
            <a:r>
              <a:rPr lang="en-US" b="1" dirty="0"/>
              <a:t>Contact</a:t>
            </a:r>
          </a:p>
          <a:p>
            <a:pPr algn="ctr"/>
            <a:endParaRPr lang="en-US" b="1" dirty="0"/>
          </a:p>
          <a:p>
            <a:pPr algn="ctr"/>
            <a:r>
              <a:rPr lang="en-US" b="1" dirty="0"/>
              <a:t>Michael F. Strobel</a:t>
            </a:r>
          </a:p>
          <a:p>
            <a:pPr algn="ctr"/>
            <a:r>
              <a:rPr lang="en-US" b="1" dirty="0"/>
              <a:t>mstrobel@pace.edu</a:t>
            </a:r>
          </a:p>
        </p:txBody>
      </p:sp>
      <p:sp>
        <p:nvSpPr>
          <p:cNvPr id="3" name="Footer Placeholder 2">
            <a:extLst>
              <a:ext uri="{FF2B5EF4-FFF2-40B4-BE49-F238E27FC236}">
                <a16:creationId xmlns:a16="http://schemas.microsoft.com/office/drawing/2014/main" id="{FDE27D6A-31A5-48A9-B7DD-FE92473366E1}"/>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2CE35E0-4E4D-40AB-B542-E2C5292DAAC8}"/>
              </a:ext>
            </a:extLst>
          </p:cNvPr>
          <p:cNvSpPr>
            <a:spLocks noGrp="1"/>
          </p:cNvSpPr>
          <p:nvPr>
            <p:ph type="sldNum" sz="quarter" idx="12"/>
          </p:nvPr>
        </p:nvSpPr>
        <p:spPr/>
        <p:txBody>
          <a:bodyPr/>
          <a:lstStyle/>
          <a:p>
            <a:fld id="{C42AFBC3-D410-44A1-A16E-85810E88D401}" type="slidenum">
              <a:rPr lang="en-US" smtClean="0"/>
              <a:t>32</a:t>
            </a:fld>
            <a:endParaRPr lang="en-US"/>
          </a:p>
        </p:txBody>
      </p:sp>
    </p:spTree>
    <p:extLst>
      <p:ext uri="{BB962C8B-B14F-4D97-AF65-F5344CB8AC3E}">
        <p14:creationId xmlns:p14="http://schemas.microsoft.com/office/powerpoint/2010/main" val="2146636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25B1-B204-40AE-8F39-BB7C92F753F5}"/>
              </a:ext>
            </a:extLst>
          </p:cNvPr>
          <p:cNvSpPr>
            <a:spLocks noGrp="1"/>
          </p:cNvSpPr>
          <p:nvPr>
            <p:ph type="title"/>
          </p:nvPr>
        </p:nvSpPr>
        <p:spPr>
          <a:xfrm>
            <a:off x="838200" y="1179576"/>
            <a:ext cx="10515600" cy="576072"/>
          </a:xfrm>
        </p:spPr>
        <p:txBody>
          <a:bodyPr>
            <a:normAutofit fontScale="90000"/>
          </a:bodyPr>
          <a:lstStyle/>
          <a:p>
            <a:r>
              <a:rPr lang="en-US" dirty="0"/>
              <a:t>BACKUP SLIDES</a:t>
            </a:r>
          </a:p>
        </p:txBody>
      </p:sp>
      <p:sp>
        <p:nvSpPr>
          <p:cNvPr id="3" name="Content Placeholder 2">
            <a:extLst>
              <a:ext uri="{FF2B5EF4-FFF2-40B4-BE49-F238E27FC236}">
                <a16:creationId xmlns:a16="http://schemas.microsoft.com/office/drawing/2014/main" id="{6B5F2F7D-4FED-41CC-BFE6-8C7C45B10A24}"/>
              </a:ext>
            </a:extLst>
          </p:cNvPr>
          <p:cNvSpPr>
            <a:spLocks noGrp="1"/>
          </p:cNvSpPr>
          <p:nvPr>
            <p:ph idx="1"/>
          </p:nvPr>
        </p:nvSpPr>
        <p:spPr>
          <a:xfrm>
            <a:off x="876300" y="1995808"/>
            <a:ext cx="10515600" cy="4351338"/>
          </a:xfrm>
        </p:spPr>
        <p:txBody>
          <a:bodyPr/>
          <a:lstStyle/>
          <a:p>
            <a:r>
              <a:rPr lang="en-US" dirty="0"/>
              <a:t>AMCIS 2018 ERF Poster Session</a:t>
            </a:r>
          </a:p>
          <a:p>
            <a:r>
              <a:rPr lang="en-US" dirty="0"/>
              <a:t>Problem Research Secondary Questions</a:t>
            </a:r>
          </a:p>
          <a:p>
            <a:r>
              <a:rPr lang="en-US" dirty="0"/>
              <a:t>Survey Data – small sample</a:t>
            </a:r>
          </a:p>
          <a:p>
            <a:r>
              <a:rPr lang="en-US" dirty="0"/>
              <a:t>Survey Data – large sample</a:t>
            </a:r>
          </a:p>
          <a:p>
            <a:endParaRPr lang="en-US" dirty="0"/>
          </a:p>
        </p:txBody>
      </p:sp>
      <p:sp>
        <p:nvSpPr>
          <p:cNvPr id="4" name="Footer Placeholder 3">
            <a:extLst>
              <a:ext uri="{FF2B5EF4-FFF2-40B4-BE49-F238E27FC236}">
                <a16:creationId xmlns:a16="http://schemas.microsoft.com/office/drawing/2014/main" id="{691271D2-55C3-4C8C-A048-F5451D8B72E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DBBFE49B-7DC9-411C-B47D-006880249B50}"/>
              </a:ext>
            </a:extLst>
          </p:cNvPr>
          <p:cNvSpPr>
            <a:spLocks noGrp="1"/>
          </p:cNvSpPr>
          <p:nvPr>
            <p:ph type="sldNum" sz="quarter" idx="12"/>
          </p:nvPr>
        </p:nvSpPr>
        <p:spPr/>
        <p:txBody>
          <a:bodyPr/>
          <a:lstStyle/>
          <a:p>
            <a:fld id="{C42AFBC3-D410-44A1-A16E-85810E88D401}" type="slidenum">
              <a:rPr lang="en-US" smtClean="0"/>
              <a:t>33</a:t>
            </a:fld>
            <a:endParaRPr lang="en-US"/>
          </a:p>
        </p:txBody>
      </p:sp>
      <p:pic>
        <p:nvPicPr>
          <p:cNvPr id="6" name="Picture 5">
            <a:extLst>
              <a:ext uri="{FF2B5EF4-FFF2-40B4-BE49-F238E27FC236}">
                <a16:creationId xmlns:a16="http://schemas.microsoft.com/office/drawing/2014/main" id="{7E20C591-EE5E-44C9-BB3D-086D003E680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C41279F0-0AC7-4C37-8F9A-E0BE8D0E2B52}"/>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Publication Plan/Strategy</a:t>
            </a:r>
          </a:p>
        </p:txBody>
      </p:sp>
    </p:spTree>
    <p:extLst>
      <p:ext uri="{BB962C8B-B14F-4D97-AF65-F5344CB8AC3E}">
        <p14:creationId xmlns:p14="http://schemas.microsoft.com/office/powerpoint/2010/main" val="3016322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2EEE14-D654-4ED9-9D0F-8BF65DEAAB35}"/>
              </a:ext>
            </a:extLst>
          </p:cNvPr>
          <p:cNvPicPr>
            <a:picLocks noChangeAspect="1"/>
          </p:cNvPicPr>
          <p:nvPr/>
        </p:nvPicPr>
        <p:blipFill>
          <a:blip r:embed="rId2"/>
          <a:stretch>
            <a:fillRect/>
          </a:stretch>
        </p:blipFill>
        <p:spPr>
          <a:xfrm>
            <a:off x="112059" y="94130"/>
            <a:ext cx="3569508" cy="734606"/>
          </a:xfrm>
          <a:prstGeom prst="rect">
            <a:avLst/>
          </a:prstGeom>
        </p:spPr>
      </p:pic>
      <p:sp>
        <p:nvSpPr>
          <p:cNvPr id="6" name="Title 1">
            <a:extLst>
              <a:ext uri="{FF2B5EF4-FFF2-40B4-BE49-F238E27FC236}">
                <a16:creationId xmlns:a16="http://schemas.microsoft.com/office/drawing/2014/main" id="{A33699FA-5F05-4565-A8C7-FB9832D3EDF0}"/>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sp>
        <p:nvSpPr>
          <p:cNvPr id="7" name="Content Placeholder 6">
            <a:extLst>
              <a:ext uri="{FF2B5EF4-FFF2-40B4-BE49-F238E27FC236}">
                <a16:creationId xmlns:a16="http://schemas.microsoft.com/office/drawing/2014/main" id="{A62E91D9-6766-4251-863C-08FB1421812D}"/>
              </a:ext>
            </a:extLst>
          </p:cNvPr>
          <p:cNvSpPr>
            <a:spLocks noGrp="1"/>
          </p:cNvSpPr>
          <p:nvPr>
            <p:ph idx="1"/>
          </p:nvPr>
        </p:nvSpPr>
        <p:spPr>
          <a:xfrm>
            <a:off x="838200" y="1119673"/>
            <a:ext cx="10515600" cy="1080664"/>
          </a:xfrm>
        </p:spPr>
        <p:txBody>
          <a:bodyPr/>
          <a:lstStyle/>
          <a:p>
            <a:pPr marL="0" indent="0">
              <a:buNone/>
            </a:pPr>
            <a:r>
              <a:rPr lang="en-US" dirty="0"/>
              <a:t>Deficiencies in Evidence</a:t>
            </a:r>
          </a:p>
          <a:p>
            <a:r>
              <a:rPr lang="en-US" dirty="0"/>
              <a:t>The research was presented at the AMCIS 2018 Poster Sessions.</a:t>
            </a:r>
          </a:p>
        </p:txBody>
      </p:sp>
      <p:pic>
        <p:nvPicPr>
          <p:cNvPr id="8" name="Content Placeholder 3">
            <a:extLst>
              <a:ext uri="{FF2B5EF4-FFF2-40B4-BE49-F238E27FC236}">
                <a16:creationId xmlns:a16="http://schemas.microsoft.com/office/drawing/2014/main" id="{9DC88759-10F2-472A-88BA-841B5503C4C3}"/>
              </a:ext>
            </a:extLst>
          </p:cNvPr>
          <p:cNvPicPr>
            <a:picLocks/>
          </p:cNvPicPr>
          <p:nvPr/>
        </p:nvPicPr>
        <p:blipFill>
          <a:blip r:embed="rId3"/>
          <a:stretch>
            <a:fillRect/>
          </a:stretch>
        </p:blipFill>
        <p:spPr>
          <a:xfrm>
            <a:off x="2501077" y="2164702"/>
            <a:ext cx="7090979" cy="4191648"/>
          </a:xfrm>
          <a:prstGeom prst="rect">
            <a:avLst/>
          </a:prstGeom>
        </p:spPr>
      </p:pic>
      <p:sp>
        <p:nvSpPr>
          <p:cNvPr id="2" name="Footer Placeholder 1">
            <a:extLst>
              <a:ext uri="{FF2B5EF4-FFF2-40B4-BE49-F238E27FC236}">
                <a16:creationId xmlns:a16="http://schemas.microsoft.com/office/drawing/2014/main" id="{B0028CEA-5E4C-48A2-9D4E-4B418E3FCC6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3FB01292-D939-4CB6-966D-0585EE1C8CD9}"/>
              </a:ext>
            </a:extLst>
          </p:cNvPr>
          <p:cNvSpPr>
            <a:spLocks noGrp="1"/>
          </p:cNvSpPr>
          <p:nvPr>
            <p:ph type="sldNum" sz="quarter" idx="12"/>
          </p:nvPr>
        </p:nvSpPr>
        <p:spPr/>
        <p:txBody>
          <a:bodyPr/>
          <a:lstStyle/>
          <a:p>
            <a:fld id="{C42AFBC3-D410-44A1-A16E-85810E88D401}" type="slidenum">
              <a:rPr lang="en-US" smtClean="0"/>
              <a:t>34</a:t>
            </a:fld>
            <a:endParaRPr lang="en-US"/>
          </a:p>
        </p:txBody>
      </p:sp>
    </p:spTree>
    <p:extLst>
      <p:ext uri="{BB962C8B-B14F-4D97-AF65-F5344CB8AC3E}">
        <p14:creationId xmlns:p14="http://schemas.microsoft.com/office/powerpoint/2010/main" val="3153511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2F065-CE3D-445F-B8F3-5E4DE48A4EB7}"/>
              </a:ext>
            </a:extLst>
          </p:cNvPr>
          <p:cNvSpPr>
            <a:spLocks noGrp="1"/>
          </p:cNvSpPr>
          <p:nvPr>
            <p:ph idx="1"/>
          </p:nvPr>
        </p:nvSpPr>
        <p:spPr>
          <a:xfrm>
            <a:off x="838200" y="1591056"/>
            <a:ext cx="10515600" cy="4571999"/>
          </a:xfrm>
        </p:spPr>
        <p:txBody>
          <a:bodyPr>
            <a:normAutofit fontScale="62500" lnSpcReduction="20000"/>
          </a:bodyPr>
          <a:lstStyle/>
          <a:p>
            <a:pPr marL="0" indent="0">
              <a:buFont typeface="Arial" panose="020B0604020202020204" pitchFamily="34" charset="0"/>
              <a:buNone/>
            </a:pPr>
            <a:r>
              <a:rPr lang="en-US" sz="3800" dirty="0"/>
              <a:t>Problem Research Secondary Questions</a:t>
            </a:r>
          </a:p>
          <a:p>
            <a:pPr marL="0" indent="0">
              <a:buFont typeface="Arial" panose="020B0604020202020204" pitchFamily="34" charset="0"/>
              <a:buNone/>
            </a:pPr>
            <a:endParaRPr lang="en-US" sz="2300" dirty="0"/>
          </a:p>
          <a:p>
            <a:r>
              <a:rPr lang="en-US" sz="2300" b="1" dirty="0"/>
              <a:t>1:  What are the subjects’ reasons for supporting adoption the use of Speech Recognition in 9-1-1 emergency service?</a:t>
            </a:r>
          </a:p>
          <a:p>
            <a:pPr marL="0" indent="0">
              <a:buFont typeface="Arial" panose="020B0604020202020204" pitchFamily="34" charset="0"/>
              <a:buNone/>
            </a:pPr>
            <a:endParaRPr lang="en-US" sz="2300" b="1" dirty="0"/>
          </a:p>
          <a:p>
            <a:r>
              <a:rPr lang="en-US" sz="2300" b="1" dirty="0"/>
              <a:t>2: What are the subjects’ reasons for not supporting adoption the use of Speech Recognition in 9-1-1 emergency service?</a:t>
            </a:r>
          </a:p>
          <a:p>
            <a:pPr marL="0" indent="0">
              <a:buFont typeface="Arial" panose="020B0604020202020204" pitchFamily="34" charset="0"/>
              <a:buNone/>
            </a:pPr>
            <a:endParaRPr lang="en-US" sz="2300" b="1" dirty="0"/>
          </a:p>
          <a:p>
            <a:r>
              <a:rPr lang="en-US" sz="2300" b="1" dirty="0"/>
              <a:t>3: What actions could be taken for subject’s to support adoption of Speech Recognition in 9-1-1 emergency service?</a:t>
            </a:r>
          </a:p>
          <a:p>
            <a:pPr marL="0" indent="0">
              <a:buFont typeface="Arial" panose="020B0604020202020204" pitchFamily="34" charset="0"/>
              <a:buNone/>
            </a:pPr>
            <a:endParaRPr lang="en-US" sz="2300" b="1" dirty="0"/>
          </a:p>
          <a:p>
            <a:r>
              <a:rPr lang="en-US" sz="2300" b="1" dirty="0"/>
              <a:t>4: How </a:t>
            </a:r>
            <a:r>
              <a:rPr lang="en-US" sz="2300" b="1" dirty="0" err="1"/>
              <a:t>generalizeable</a:t>
            </a:r>
            <a:r>
              <a:rPr lang="en-US" sz="2300" b="1" dirty="0"/>
              <a:t> will the results of the study be for Artificial Intelligence (A.I.) beyond the studies application of speech recognition in emergency services?</a:t>
            </a:r>
          </a:p>
          <a:p>
            <a:pPr marL="0" indent="0">
              <a:buFont typeface="Arial" panose="020B0604020202020204" pitchFamily="34" charset="0"/>
              <a:buNone/>
            </a:pPr>
            <a:endParaRPr lang="en-US" sz="2300" b="1" dirty="0"/>
          </a:p>
          <a:p>
            <a:r>
              <a:rPr lang="en-US" sz="2300" b="1" dirty="0"/>
              <a:t>5: How </a:t>
            </a:r>
            <a:r>
              <a:rPr lang="en-US" sz="2300" b="1" dirty="0" err="1"/>
              <a:t>generalizeable</a:t>
            </a:r>
            <a:r>
              <a:rPr lang="en-US" sz="2300" b="1" dirty="0"/>
              <a:t> will the results of the study be for Emergency Services beyond the studies application of speech recognition in 9-1-1?</a:t>
            </a:r>
          </a:p>
          <a:p>
            <a:pPr marL="0" indent="0">
              <a:buFont typeface="Arial" panose="020B0604020202020204" pitchFamily="34" charset="0"/>
              <a:buNone/>
            </a:pPr>
            <a:endParaRPr lang="en-US" sz="2300" b="1" dirty="0"/>
          </a:p>
          <a:p>
            <a:r>
              <a:rPr lang="en-US" sz="2300" b="1" dirty="0"/>
              <a:t>6: What will be the effects of the constructs on the user’s behavioral intent?</a:t>
            </a:r>
          </a:p>
          <a:p>
            <a:pPr marL="0" indent="0">
              <a:buFont typeface="Arial" panose="020B0604020202020204" pitchFamily="34" charset="0"/>
              <a:buNone/>
            </a:pPr>
            <a:endParaRPr lang="en-US" sz="2300" b="1" dirty="0"/>
          </a:p>
          <a:p>
            <a:r>
              <a:rPr lang="en-US" sz="2300" b="1" dirty="0"/>
              <a:t>7: What will be the effects of the moderators on the constructs?</a:t>
            </a:r>
          </a:p>
        </p:txBody>
      </p:sp>
      <p:sp>
        <p:nvSpPr>
          <p:cNvPr id="4" name="Footer Placeholder 3">
            <a:extLst>
              <a:ext uri="{FF2B5EF4-FFF2-40B4-BE49-F238E27FC236}">
                <a16:creationId xmlns:a16="http://schemas.microsoft.com/office/drawing/2014/main" id="{12C767A9-B3B4-4964-90C7-7B0F1A17DF74}"/>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B1E24C30-9B7C-4159-B823-DC35D6200994}"/>
              </a:ext>
            </a:extLst>
          </p:cNvPr>
          <p:cNvSpPr>
            <a:spLocks noGrp="1"/>
          </p:cNvSpPr>
          <p:nvPr>
            <p:ph type="sldNum" sz="quarter" idx="12"/>
          </p:nvPr>
        </p:nvSpPr>
        <p:spPr/>
        <p:txBody>
          <a:bodyPr/>
          <a:lstStyle/>
          <a:p>
            <a:fld id="{C42AFBC3-D410-44A1-A16E-85810E88D401}" type="slidenum">
              <a:rPr lang="en-US" smtClean="0"/>
              <a:t>35</a:t>
            </a:fld>
            <a:endParaRPr lang="en-US"/>
          </a:p>
        </p:txBody>
      </p:sp>
      <p:pic>
        <p:nvPicPr>
          <p:cNvPr id="6" name="Picture 5">
            <a:extLst>
              <a:ext uri="{FF2B5EF4-FFF2-40B4-BE49-F238E27FC236}">
                <a16:creationId xmlns:a16="http://schemas.microsoft.com/office/drawing/2014/main" id="{B99183DB-F993-4F71-A924-49F6A6752F17}"/>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B09D03B-D29C-482D-8901-6A06BD07E75E}"/>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Methods</a:t>
            </a:r>
          </a:p>
        </p:txBody>
      </p:sp>
    </p:spTree>
    <p:extLst>
      <p:ext uri="{BB962C8B-B14F-4D97-AF65-F5344CB8AC3E}">
        <p14:creationId xmlns:p14="http://schemas.microsoft.com/office/powerpoint/2010/main" val="1027331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6E7D-765A-4642-B481-42D4D1BC039E}"/>
              </a:ext>
            </a:extLst>
          </p:cNvPr>
          <p:cNvSpPr>
            <a:spLocks noGrp="1"/>
          </p:cNvSpPr>
          <p:nvPr>
            <p:ph idx="1"/>
          </p:nvPr>
        </p:nvSpPr>
        <p:spPr>
          <a:xfrm>
            <a:off x="838200" y="828737"/>
            <a:ext cx="10515600" cy="365125"/>
          </a:xfrm>
        </p:spPr>
        <p:txBody>
          <a:bodyPr>
            <a:normAutofit fontScale="85000" lnSpcReduction="20000"/>
          </a:bodyPr>
          <a:lstStyle/>
          <a:p>
            <a:pPr marL="0" indent="0">
              <a:buNone/>
            </a:pPr>
            <a:r>
              <a:rPr lang="en-US" dirty="0"/>
              <a:t>Survey Data: Quantitative: sample: control 22, treatment 28 </a:t>
            </a:r>
          </a:p>
        </p:txBody>
      </p:sp>
      <p:sp>
        <p:nvSpPr>
          <p:cNvPr id="4" name="Footer Placeholder 3">
            <a:extLst>
              <a:ext uri="{FF2B5EF4-FFF2-40B4-BE49-F238E27FC236}">
                <a16:creationId xmlns:a16="http://schemas.microsoft.com/office/drawing/2014/main" id="{1B8D726A-E0B6-41FD-AFEA-9B5D149EC82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6F02D6E-08E0-4002-B385-807DB8DE91E6}"/>
              </a:ext>
            </a:extLst>
          </p:cNvPr>
          <p:cNvSpPr>
            <a:spLocks noGrp="1"/>
          </p:cNvSpPr>
          <p:nvPr>
            <p:ph type="sldNum" sz="quarter" idx="12"/>
          </p:nvPr>
        </p:nvSpPr>
        <p:spPr/>
        <p:txBody>
          <a:bodyPr/>
          <a:lstStyle/>
          <a:p>
            <a:fld id="{C42AFBC3-D410-44A1-A16E-85810E88D401}" type="slidenum">
              <a:rPr lang="en-US" smtClean="0"/>
              <a:t>36</a:t>
            </a:fld>
            <a:endParaRPr lang="en-US"/>
          </a:p>
        </p:txBody>
      </p:sp>
      <p:pic>
        <p:nvPicPr>
          <p:cNvPr id="6" name="Picture 5">
            <a:extLst>
              <a:ext uri="{FF2B5EF4-FFF2-40B4-BE49-F238E27FC236}">
                <a16:creationId xmlns:a16="http://schemas.microsoft.com/office/drawing/2014/main" id="{5F95B489-53E6-48E9-8B21-E98F7F6FE82B}"/>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9FFB059C-F556-4EEC-B911-5C6CE8A5D82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E1826967-6DC6-45EB-9252-8A7B882335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6612" y="1193863"/>
            <a:ext cx="9392412" cy="5162488"/>
          </a:xfrm>
          <a:prstGeom prst="rect">
            <a:avLst/>
          </a:prstGeom>
          <a:noFill/>
          <a:ln>
            <a:solidFill>
              <a:schemeClr val="tx1"/>
            </a:solidFill>
          </a:ln>
        </p:spPr>
      </p:pic>
    </p:spTree>
    <p:extLst>
      <p:ext uri="{BB962C8B-B14F-4D97-AF65-F5344CB8AC3E}">
        <p14:creationId xmlns:p14="http://schemas.microsoft.com/office/powerpoint/2010/main" val="2253543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46E7D-765A-4642-B481-42D4D1BC039E}"/>
              </a:ext>
            </a:extLst>
          </p:cNvPr>
          <p:cNvSpPr>
            <a:spLocks noGrp="1"/>
          </p:cNvSpPr>
          <p:nvPr>
            <p:ph idx="1"/>
          </p:nvPr>
        </p:nvSpPr>
        <p:spPr>
          <a:xfrm>
            <a:off x="838200" y="828737"/>
            <a:ext cx="10515600" cy="365125"/>
          </a:xfrm>
        </p:spPr>
        <p:txBody>
          <a:bodyPr>
            <a:normAutofit fontScale="85000" lnSpcReduction="20000"/>
          </a:bodyPr>
          <a:lstStyle/>
          <a:p>
            <a:pPr marL="0" indent="0">
              <a:buNone/>
            </a:pPr>
            <a:r>
              <a:rPr lang="en-US"/>
              <a:t>Survey Data: Quantitative: sample: control 91, treatment 83</a:t>
            </a:r>
            <a:endParaRPr lang="en-US" dirty="0"/>
          </a:p>
        </p:txBody>
      </p:sp>
      <p:sp>
        <p:nvSpPr>
          <p:cNvPr id="4" name="Footer Placeholder 3">
            <a:extLst>
              <a:ext uri="{FF2B5EF4-FFF2-40B4-BE49-F238E27FC236}">
                <a16:creationId xmlns:a16="http://schemas.microsoft.com/office/drawing/2014/main" id="{1B8D726A-E0B6-41FD-AFEA-9B5D149EC82F}"/>
              </a:ext>
            </a:extLst>
          </p:cNvPr>
          <p:cNvSpPr>
            <a:spLocks noGrp="1"/>
          </p:cNvSpPr>
          <p:nvPr>
            <p:ph type="ftr" sz="quarter" idx="11"/>
          </p:nvPr>
        </p:nvSpPr>
        <p:spPr>
          <a:xfrm>
            <a:off x="4038600" y="6356350"/>
            <a:ext cx="4114800" cy="365125"/>
          </a:xfrm>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36F02D6E-08E0-4002-B385-807DB8DE91E6}"/>
              </a:ext>
            </a:extLst>
          </p:cNvPr>
          <p:cNvSpPr>
            <a:spLocks noGrp="1"/>
          </p:cNvSpPr>
          <p:nvPr>
            <p:ph type="sldNum" sz="quarter" idx="12"/>
          </p:nvPr>
        </p:nvSpPr>
        <p:spPr>
          <a:xfrm>
            <a:off x="8610600" y="6356350"/>
            <a:ext cx="2743200" cy="365125"/>
          </a:xfrm>
        </p:spPr>
        <p:txBody>
          <a:bodyPr/>
          <a:lstStyle/>
          <a:p>
            <a:fld id="{C42AFBC3-D410-44A1-A16E-85810E88D401}" type="slidenum">
              <a:rPr lang="en-US" smtClean="0"/>
              <a:t>37</a:t>
            </a:fld>
            <a:endParaRPr lang="en-US"/>
          </a:p>
        </p:txBody>
      </p:sp>
      <p:pic>
        <p:nvPicPr>
          <p:cNvPr id="6" name="Picture 5">
            <a:extLst>
              <a:ext uri="{FF2B5EF4-FFF2-40B4-BE49-F238E27FC236}">
                <a16:creationId xmlns:a16="http://schemas.microsoft.com/office/drawing/2014/main" id="{5F95B489-53E6-48E9-8B21-E98F7F6FE82B}"/>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9FFB059C-F556-4EEC-B911-5C6CE8A5D828}"/>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t>Results</a:t>
            </a:r>
            <a:endParaRPr lang="en-US" dirty="0"/>
          </a:p>
        </p:txBody>
      </p:sp>
      <p:pic>
        <p:nvPicPr>
          <p:cNvPr id="2" name="Picture 1">
            <a:extLst>
              <a:ext uri="{FF2B5EF4-FFF2-40B4-BE49-F238E27FC236}">
                <a16:creationId xmlns:a16="http://schemas.microsoft.com/office/drawing/2014/main" id="{A6E475C3-C2E6-43FC-80BC-29E7521ADE2F}"/>
              </a:ext>
            </a:extLst>
          </p:cNvPr>
          <p:cNvPicPr>
            <a:picLocks noChangeAspect="1"/>
          </p:cNvPicPr>
          <p:nvPr/>
        </p:nvPicPr>
        <p:blipFill>
          <a:blip r:embed="rId3"/>
          <a:stretch>
            <a:fillRect/>
          </a:stretch>
        </p:blipFill>
        <p:spPr>
          <a:xfrm>
            <a:off x="1077686" y="1153838"/>
            <a:ext cx="9458510" cy="5242537"/>
          </a:xfrm>
          <a:prstGeom prst="rect">
            <a:avLst/>
          </a:prstGeom>
        </p:spPr>
      </p:pic>
    </p:spTree>
    <p:extLst>
      <p:ext uri="{BB962C8B-B14F-4D97-AF65-F5344CB8AC3E}">
        <p14:creationId xmlns:p14="http://schemas.microsoft.com/office/powerpoint/2010/main" val="536391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92CD7-BB13-4A73-96B9-26DBB5503894}"/>
              </a:ext>
            </a:extLst>
          </p:cNvPr>
          <p:cNvSpPr>
            <a:spLocks noGrp="1"/>
          </p:cNvSpPr>
          <p:nvPr>
            <p:ph idx="1"/>
          </p:nvPr>
        </p:nvSpPr>
        <p:spPr>
          <a:xfrm>
            <a:off x="838200" y="1133857"/>
            <a:ext cx="10515600" cy="2115758"/>
          </a:xfrm>
        </p:spPr>
        <p:txBody>
          <a:bodyPr>
            <a:normAutofit lnSpcReduction="10000"/>
          </a:bodyPr>
          <a:lstStyle/>
          <a:p>
            <a:pPr marL="0" indent="0">
              <a:buNone/>
            </a:pPr>
            <a:r>
              <a:rPr lang="en-US" sz="2000" dirty="0"/>
              <a:t>Survey Data: Quantitative (small sample)</a:t>
            </a:r>
          </a:p>
          <a:p>
            <a:r>
              <a:rPr lang="en-US" sz="2000" b="1" dirty="0"/>
              <a:t>FREQUENCY: P.E. 1.</a:t>
            </a:r>
            <a:endParaRPr lang="en-US" sz="2000" dirty="0"/>
          </a:p>
          <a:p>
            <a:r>
              <a:rPr lang="en-US" sz="2000" dirty="0"/>
              <a:t>The table below represents the SPSS Frequency Distribution histogram and normalized curve for construct the question measuring Performance Expectancy (P.E.).</a:t>
            </a:r>
          </a:p>
          <a:p>
            <a:r>
              <a:rPr lang="en-US" sz="2000" dirty="0"/>
              <a:t>“WHEN YOU MAKE A TELEPHONE CALL TO EMERGENCY SERVICES 9-1-1- DO YOU EXPECT THE CALL TO WORK THE SAME EVERY TIME?</a:t>
            </a:r>
          </a:p>
          <a:p>
            <a:pPr marL="0" indent="0">
              <a:buNone/>
            </a:pPr>
            <a:endParaRPr lang="en-US" dirty="0"/>
          </a:p>
        </p:txBody>
      </p:sp>
      <p:sp>
        <p:nvSpPr>
          <p:cNvPr id="4" name="Footer Placeholder 3">
            <a:extLst>
              <a:ext uri="{FF2B5EF4-FFF2-40B4-BE49-F238E27FC236}">
                <a16:creationId xmlns:a16="http://schemas.microsoft.com/office/drawing/2014/main" id="{CBBCC840-C9F0-4058-8F72-EE8A6E8C6B5B}"/>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89DAEADA-A121-4070-A525-5652EB66B846}"/>
              </a:ext>
            </a:extLst>
          </p:cNvPr>
          <p:cNvSpPr>
            <a:spLocks noGrp="1"/>
          </p:cNvSpPr>
          <p:nvPr>
            <p:ph type="sldNum" sz="quarter" idx="12"/>
          </p:nvPr>
        </p:nvSpPr>
        <p:spPr/>
        <p:txBody>
          <a:bodyPr/>
          <a:lstStyle/>
          <a:p>
            <a:fld id="{C42AFBC3-D410-44A1-A16E-85810E88D401}" type="slidenum">
              <a:rPr lang="en-US" smtClean="0"/>
              <a:t>38</a:t>
            </a:fld>
            <a:endParaRPr lang="en-US"/>
          </a:p>
        </p:txBody>
      </p:sp>
      <p:pic>
        <p:nvPicPr>
          <p:cNvPr id="6" name="Picture 5">
            <a:extLst>
              <a:ext uri="{FF2B5EF4-FFF2-40B4-BE49-F238E27FC236}">
                <a16:creationId xmlns:a16="http://schemas.microsoft.com/office/drawing/2014/main" id="{6CC0C8DE-C3F5-4F51-AFEE-D7D69BAB0F7D}"/>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C8DC584F-7908-419B-8328-4848F87C96F7}"/>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7BFFF45C-E92E-440A-B25E-EFA222AF1D0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00450" y="3339307"/>
            <a:ext cx="5067300" cy="2927350"/>
          </a:xfrm>
          <a:prstGeom prst="rect">
            <a:avLst/>
          </a:prstGeom>
          <a:noFill/>
          <a:ln>
            <a:solidFill>
              <a:schemeClr val="tx1"/>
            </a:solidFill>
          </a:ln>
        </p:spPr>
      </p:pic>
    </p:spTree>
    <p:extLst>
      <p:ext uri="{BB962C8B-B14F-4D97-AF65-F5344CB8AC3E}">
        <p14:creationId xmlns:p14="http://schemas.microsoft.com/office/powerpoint/2010/main" val="2230710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DB828-59BE-4CD2-B808-F67BCB92C6E9}"/>
              </a:ext>
            </a:extLst>
          </p:cNvPr>
          <p:cNvSpPr>
            <a:spLocks noGrp="1"/>
          </p:cNvSpPr>
          <p:nvPr>
            <p:ph idx="1"/>
          </p:nvPr>
        </p:nvSpPr>
        <p:spPr>
          <a:xfrm>
            <a:off x="876300" y="1161289"/>
            <a:ext cx="10515600" cy="1628573"/>
          </a:xfrm>
        </p:spPr>
        <p:txBody>
          <a:bodyPr>
            <a:normAutofit fontScale="70000" lnSpcReduction="20000"/>
          </a:bodyPr>
          <a:lstStyle/>
          <a:p>
            <a:pPr marL="0" indent="0">
              <a:buNone/>
            </a:pPr>
            <a:r>
              <a:rPr lang="en-US" sz="2900" dirty="0"/>
              <a:t>Survey Data: Quantitative (small sample)</a:t>
            </a:r>
            <a:endParaRPr lang="en-US" sz="2900" b="1" dirty="0"/>
          </a:p>
          <a:p>
            <a:r>
              <a:rPr lang="en-US" sz="2900" b="1" dirty="0"/>
              <a:t>FREQUENCY: P.E. 4.</a:t>
            </a:r>
            <a:endParaRPr lang="en-US" sz="2900" dirty="0"/>
          </a:p>
          <a:p>
            <a:r>
              <a:rPr lang="en-US" sz="2900" dirty="0"/>
              <a:t>The table below represents the SPSS Frequency Distribution histogram and normalized curve for construct the question measuring Performance Expectancy (P.E.).</a:t>
            </a:r>
          </a:p>
          <a:p>
            <a:r>
              <a:rPr lang="en-US" sz="2900" dirty="0"/>
              <a:t>“I WANT THE SPEECH RECOGNITION TECHNOLOGY IMPLEMENTED FOR THE 9-1-1 SERVICE.”</a:t>
            </a:r>
          </a:p>
          <a:p>
            <a:endParaRPr lang="en-US" dirty="0"/>
          </a:p>
        </p:txBody>
      </p:sp>
      <p:sp>
        <p:nvSpPr>
          <p:cNvPr id="4" name="Footer Placeholder 3">
            <a:extLst>
              <a:ext uri="{FF2B5EF4-FFF2-40B4-BE49-F238E27FC236}">
                <a16:creationId xmlns:a16="http://schemas.microsoft.com/office/drawing/2014/main" id="{A3B26B5A-5FE8-4B75-A375-EA982109559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E6BEA0FB-8ABC-4753-8581-68712FBEF566}"/>
              </a:ext>
            </a:extLst>
          </p:cNvPr>
          <p:cNvSpPr>
            <a:spLocks noGrp="1"/>
          </p:cNvSpPr>
          <p:nvPr>
            <p:ph type="sldNum" sz="quarter" idx="12"/>
          </p:nvPr>
        </p:nvSpPr>
        <p:spPr/>
        <p:txBody>
          <a:bodyPr/>
          <a:lstStyle/>
          <a:p>
            <a:fld id="{C42AFBC3-D410-44A1-A16E-85810E88D401}" type="slidenum">
              <a:rPr lang="en-US" smtClean="0"/>
              <a:t>39</a:t>
            </a:fld>
            <a:endParaRPr lang="en-US" dirty="0"/>
          </a:p>
        </p:txBody>
      </p:sp>
      <p:pic>
        <p:nvPicPr>
          <p:cNvPr id="6" name="Picture 5">
            <a:extLst>
              <a:ext uri="{FF2B5EF4-FFF2-40B4-BE49-F238E27FC236}">
                <a16:creationId xmlns:a16="http://schemas.microsoft.com/office/drawing/2014/main" id="{B45EC4E5-D973-4ACF-B710-79DEF76C9438}"/>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27ACE039-3FB2-42F3-91CE-8D5F17BD7F2B}"/>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95055BD5-2B7B-41C4-BE71-153BE8732A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98520" y="2825496"/>
            <a:ext cx="5394960" cy="3392424"/>
          </a:xfrm>
          <a:prstGeom prst="rect">
            <a:avLst/>
          </a:prstGeom>
          <a:noFill/>
          <a:ln>
            <a:solidFill>
              <a:schemeClr val="tx1"/>
            </a:solidFill>
          </a:ln>
        </p:spPr>
      </p:pic>
    </p:spTree>
    <p:extLst>
      <p:ext uri="{BB962C8B-B14F-4D97-AF65-F5344CB8AC3E}">
        <p14:creationId xmlns:p14="http://schemas.microsoft.com/office/powerpoint/2010/main" val="363257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07D4-45E6-4119-B36A-D7FD8CED9289}"/>
              </a:ext>
            </a:extLst>
          </p:cNvPr>
          <p:cNvSpPr>
            <a:spLocks noGrp="1"/>
          </p:cNvSpPr>
          <p:nvPr>
            <p:ph type="title"/>
          </p:nvPr>
        </p:nvSpPr>
        <p:spPr>
          <a:xfrm>
            <a:off x="3825551" y="60649"/>
            <a:ext cx="7987004" cy="768087"/>
          </a:xfrm>
        </p:spPr>
        <p:txBody>
          <a:bodyPr/>
          <a:lstStyle/>
          <a:p>
            <a:pPr algn="r"/>
            <a:r>
              <a:rPr lang="en-US" dirty="0"/>
              <a:t>Committee Chair and Members</a:t>
            </a:r>
          </a:p>
        </p:txBody>
      </p:sp>
      <p:sp>
        <p:nvSpPr>
          <p:cNvPr id="3" name="Content Placeholder 2">
            <a:extLst>
              <a:ext uri="{FF2B5EF4-FFF2-40B4-BE49-F238E27FC236}">
                <a16:creationId xmlns:a16="http://schemas.microsoft.com/office/drawing/2014/main" id="{794A8C5B-2E2E-4807-B94D-4F98FCFE4615}"/>
              </a:ext>
            </a:extLst>
          </p:cNvPr>
          <p:cNvSpPr>
            <a:spLocks noGrp="1"/>
          </p:cNvSpPr>
          <p:nvPr>
            <p:ph idx="1"/>
          </p:nvPr>
        </p:nvSpPr>
        <p:spPr/>
        <p:txBody>
          <a:bodyPr>
            <a:normAutofit/>
          </a:bodyPr>
          <a:lstStyle/>
          <a:p>
            <a:r>
              <a:rPr lang="en-US" dirty="0"/>
              <a:t>Dr. Catherine Dwyer - Advisor</a:t>
            </a:r>
          </a:p>
          <a:p>
            <a:pPr marL="0" indent="0">
              <a:buNone/>
            </a:pPr>
            <a:r>
              <a:rPr lang="en-US" dirty="0"/>
              <a:t>	Pace University Seidenberg School of CSIS</a:t>
            </a:r>
          </a:p>
          <a:p>
            <a:r>
              <a:rPr lang="en-US" dirty="0"/>
              <a:t>Dr. Zhan Zhang</a:t>
            </a:r>
          </a:p>
          <a:p>
            <a:pPr marL="914400" lvl="2" indent="0">
              <a:buNone/>
            </a:pPr>
            <a:r>
              <a:rPr lang="en-US" sz="2800" dirty="0"/>
              <a:t>Pace University Seidenberg School of CSIS</a:t>
            </a:r>
          </a:p>
          <a:p>
            <a:r>
              <a:rPr lang="en-US" dirty="0"/>
              <a:t>Dr. Brian </a:t>
            </a:r>
            <a:r>
              <a:rPr lang="en-US" dirty="0" err="1"/>
              <a:t>Sauser</a:t>
            </a:r>
            <a:endParaRPr lang="en-US" dirty="0"/>
          </a:p>
          <a:p>
            <a:pPr lvl="2"/>
            <a:r>
              <a:rPr lang="en-US" sz="2800" dirty="0"/>
              <a:t>University of North Texas, G. </a:t>
            </a:r>
            <a:r>
              <a:rPr lang="en-US" sz="2800" dirty="0" err="1"/>
              <a:t>Brint</a:t>
            </a:r>
            <a:r>
              <a:rPr lang="en-US" sz="2800" dirty="0"/>
              <a:t> College of Business</a:t>
            </a:r>
          </a:p>
        </p:txBody>
      </p:sp>
      <p:pic>
        <p:nvPicPr>
          <p:cNvPr id="4" name="Picture 3">
            <a:extLst>
              <a:ext uri="{FF2B5EF4-FFF2-40B4-BE49-F238E27FC236}">
                <a16:creationId xmlns:a16="http://schemas.microsoft.com/office/drawing/2014/main" id="{2FCB29AC-41F3-4F54-B211-AF2B06A821C6}"/>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Footer Placeholder 4">
            <a:extLst>
              <a:ext uri="{FF2B5EF4-FFF2-40B4-BE49-F238E27FC236}">
                <a16:creationId xmlns:a16="http://schemas.microsoft.com/office/drawing/2014/main" id="{E23D1D4D-F4E6-4FF1-9473-FACDDCFDC3E1}"/>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56815E75-DBC4-4B50-A317-0C1F9877B460}"/>
              </a:ext>
            </a:extLst>
          </p:cNvPr>
          <p:cNvSpPr>
            <a:spLocks noGrp="1"/>
          </p:cNvSpPr>
          <p:nvPr>
            <p:ph type="sldNum" sz="quarter" idx="12"/>
          </p:nvPr>
        </p:nvSpPr>
        <p:spPr/>
        <p:txBody>
          <a:bodyPr/>
          <a:lstStyle/>
          <a:p>
            <a:fld id="{C42AFBC3-D410-44A1-A16E-85810E88D401}" type="slidenum">
              <a:rPr lang="en-US" smtClean="0"/>
              <a:t>4</a:t>
            </a:fld>
            <a:endParaRPr lang="en-US"/>
          </a:p>
        </p:txBody>
      </p:sp>
    </p:spTree>
    <p:extLst>
      <p:ext uri="{BB962C8B-B14F-4D97-AF65-F5344CB8AC3E}">
        <p14:creationId xmlns:p14="http://schemas.microsoft.com/office/powerpoint/2010/main" val="1529037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968CA-8043-444F-BEDA-E0CD0B8F845F}"/>
              </a:ext>
            </a:extLst>
          </p:cNvPr>
          <p:cNvSpPr>
            <a:spLocks noGrp="1"/>
          </p:cNvSpPr>
          <p:nvPr>
            <p:ph idx="1"/>
          </p:nvPr>
        </p:nvSpPr>
        <p:spPr>
          <a:xfrm>
            <a:off x="838200" y="1124712"/>
            <a:ext cx="10515600" cy="5052251"/>
          </a:xfrm>
        </p:spPr>
        <p:txBody>
          <a:bodyPr>
            <a:normAutofit/>
          </a:bodyPr>
          <a:lstStyle/>
          <a:p>
            <a:pPr marL="0" indent="0">
              <a:buNone/>
            </a:pPr>
            <a:r>
              <a:rPr lang="en-US" sz="2000" dirty="0"/>
              <a:t>Survey Data: Quantitative (small sample)</a:t>
            </a:r>
          </a:p>
          <a:p>
            <a:r>
              <a:rPr lang="en-US" sz="2000" b="1" dirty="0"/>
              <a:t>FREQUENCY: P.E. 6.</a:t>
            </a:r>
            <a:endParaRPr lang="en-US" sz="2000" dirty="0"/>
          </a:p>
          <a:p>
            <a:r>
              <a:rPr lang="en-US" sz="2000" dirty="0"/>
              <a:t>The table below represents the SPSS Frequency Distribution histogram and normalized curve for construct the question measuring Performance Expectancy (P.E.).</a:t>
            </a:r>
          </a:p>
          <a:p>
            <a:r>
              <a:rPr lang="en-US" sz="2000" dirty="0"/>
              <a:t>“I WOULD FIND THE SPEECH RECOGNITION SYSTEM USEFUL IN 9-1-1 SERVICE.” </a:t>
            </a:r>
          </a:p>
        </p:txBody>
      </p:sp>
      <p:sp>
        <p:nvSpPr>
          <p:cNvPr id="4" name="Footer Placeholder 3">
            <a:extLst>
              <a:ext uri="{FF2B5EF4-FFF2-40B4-BE49-F238E27FC236}">
                <a16:creationId xmlns:a16="http://schemas.microsoft.com/office/drawing/2014/main" id="{AA2BEA53-F4E3-45EB-838F-9F32B57155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76BFAD5C-1CE8-4C04-829E-8EA096F9B9FD}"/>
              </a:ext>
            </a:extLst>
          </p:cNvPr>
          <p:cNvSpPr>
            <a:spLocks noGrp="1"/>
          </p:cNvSpPr>
          <p:nvPr>
            <p:ph type="sldNum" sz="quarter" idx="12"/>
          </p:nvPr>
        </p:nvSpPr>
        <p:spPr/>
        <p:txBody>
          <a:bodyPr/>
          <a:lstStyle/>
          <a:p>
            <a:fld id="{C42AFBC3-D410-44A1-A16E-85810E88D401}" type="slidenum">
              <a:rPr lang="en-US" smtClean="0"/>
              <a:t>40</a:t>
            </a:fld>
            <a:endParaRPr lang="en-US"/>
          </a:p>
        </p:txBody>
      </p:sp>
      <p:pic>
        <p:nvPicPr>
          <p:cNvPr id="6" name="Picture 5">
            <a:extLst>
              <a:ext uri="{FF2B5EF4-FFF2-40B4-BE49-F238E27FC236}">
                <a16:creationId xmlns:a16="http://schemas.microsoft.com/office/drawing/2014/main" id="{73781FDC-454C-4E00-BE58-A866A3D8EB94}"/>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101B1925-5C4A-4103-B80A-E3FDF0FD2B9A}"/>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13BD428F-479B-425E-8C62-370AB97002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48397"/>
            <a:ext cx="4264152" cy="3407953"/>
          </a:xfrm>
          <a:prstGeom prst="rect">
            <a:avLst/>
          </a:prstGeom>
          <a:noFill/>
          <a:ln>
            <a:solidFill>
              <a:schemeClr val="tx1"/>
            </a:solidFill>
          </a:ln>
        </p:spPr>
      </p:pic>
    </p:spTree>
    <p:extLst>
      <p:ext uri="{BB962C8B-B14F-4D97-AF65-F5344CB8AC3E}">
        <p14:creationId xmlns:p14="http://schemas.microsoft.com/office/powerpoint/2010/main" val="845166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242A25-B291-4B12-8884-BCC92C89E77F}"/>
              </a:ext>
            </a:extLst>
          </p:cNvPr>
          <p:cNvSpPr>
            <a:spLocks noGrp="1"/>
          </p:cNvSpPr>
          <p:nvPr>
            <p:ph idx="1"/>
          </p:nvPr>
        </p:nvSpPr>
        <p:spPr>
          <a:xfrm>
            <a:off x="838200" y="1143001"/>
            <a:ext cx="10515600" cy="1911096"/>
          </a:xfrm>
        </p:spPr>
        <p:txBody>
          <a:bodyPr>
            <a:normAutofit fontScale="85000" lnSpcReduction="20000"/>
          </a:bodyPr>
          <a:lstStyle/>
          <a:p>
            <a:pPr marL="0" indent="0">
              <a:buNone/>
            </a:pPr>
            <a:r>
              <a:rPr lang="en-US" sz="2400" dirty="0"/>
              <a:t>Survey Data: Quantitative (small sample)</a:t>
            </a:r>
          </a:p>
          <a:p>
            <a:r>
              <a:rPr lang="en-US" sz="2400" b="1" dirty="0"/>
              <a:t>FREQUENCY: P.E. 2. (TRL Q1)</a:t>
            </a:r>
            <a:endParaRPr lang="en-US" sz="2400" dirty="0"/>
          </a:p>
          <a:p>
            <a:r>
              <a:rPr lang="en-US" sz="2400" dirty="0"/>
              <a:t>The table below represents the SPSS Frequency Distribution histogram and normalized curve for construct the question measuring Performance Expectancy (P.E.).</a:t>
            </a:r>
          </a:p>
          <a:p>
            <a:r>
              <a:rPr lang="en-US" sz="2400" dirty="0"/>
              <a:t>“I AM CONFIDENT THAT THE SPEECH RECOGNITION TECHNOLOGY IN THE 9-1-1- SERVICE TO BE MATURE ENOUGH TO BE OF BENEFIT.”</a:t>
            </a:r>
          </a:p>
          <a:p>
            <a:pPr marL="0" indent="0">
              <a:buNone/>
            </a:pPr>
            <a:endParaRPr lang="en-US" dirty="0"/>
          </a:p>
        </p:txBody>
      </p:sp>
      <p:sp>
        <p:nvSpPr>
          <p:cNvPr id="4" name="Footer Placeholder 3">
            <a:extLst>
              <a:ext uri="{FF2B5EF4-FFF2-40B4-BE49-F238E27FC236}">
                <a16:creationId xmlns:a16="http://schemas.microsoft.com/office/drawing/2014/main" id="{97078BD4-080C-426A-9EDD-A6D05E9E60A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8BE94B1-170A-48E9-8B6B-33026E415221}"/>
              </a:ext>
            </a:extLst>
          </p:cNvPr>
          <p:cNvSpPr>
            <a:spLocks noGrp="1"/>
          </p:cNvSpPr>
          <p:nvPr>
            <p:ph type="sldNum" sz="quarter" idx="12"/>
          </p:nvPr>
        </p:nvSpPr>
        <p:spPr/>
        <p:txBody>
          <a:bodyPr/>
          <a:lstStyle/>
          <a:p>
            <a:fld id="{C42AFBC3-D410-44A1-A16E-85810E88D401}" type="slidenum">
              <a:rPr lang="en-US" smtClean="0"/>
              <a:t>41</a:t>
            </a:fld>
            <a:endParaRPr lang="en-US"/>
          </a:p>
        </p:txBody>
      </p:sp>
      <p:pic>
        <p:nvPicPr>
          <p:cNvPr id="6" name="Picture 5">
            <a:extLst>
              <a:ext uri="{FF2B5EF4-FFF2-40B4-BE49-F238E27FC236}">
                <a16:creationId xmlns:a16="http://schemas.microsoft.com/office/drawing/2014/main" id="{71B62B82-9001-48C0-856B-568211C1E712}"/>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A4F88E18-BDE7-4878-BB4E-F5B88323B98E}"/>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99E5137D-5396-4E87-AB55-0457E325AC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56432" y="3182747"/>
            <a:ext cx="5355336" cy="3044953"/>
          </a:xfrm>
          <a:prstGeom prst="rect">
            <a:avLst/>
          </a:prstGeom>
          <a:noFill/>
          <a:ln>
            <a:solidFill>
              <a:schemeClr val="tx1"/>
            </a:solidFill>
          </a:ln>
        </p:spPr>
      </p:pic>
    </p:spTree>
    <p:extLst>
      <p:ext uri="{BB962C8B-B14F-4D97-AF65-F5344CB8AC3E}">
        <p14:creationId xmlns:p14="http://schemas.microsoft.com/office/powerpoint/2010/main" val="3427912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C4828-2D6F-4681-AA06-58D2842DEA46}"/>
              </a:ext>
            </a:extLst>
          </p:cNvPr>
          <p:cNvSpPr>
            <a:spLocks noGrp="1"/>
          </p:cNvSpPr>
          <p:nvPr>
            <p:ph idx="1"/>
          </p:nvPr>
        </p:nvSpPr>
        <p:spPr>
          <a:xfrm>
            <a:off x="876300" y="1084235"/>
            <a:ext cx="10515600" cy="2161886"/>
          </a:xfrm>
        </p:spPr>
        <p:txBody>
          <a:bodyPr>
            <a:normAutofit/>
          </a:bodyPr>
          <a:lstStyle/>
          <a:p>
            <a:pPr marL="0" indent="0">
              <a:buNone/>
            </a:pPr>
            <a:r>
              <a:rPr lang="en-US" sz="2000" dirty="0"/>
              <a:t>Survey Data: Quantitative (small sample)</a:t>
            </a:r>
          </a:p>
          <a:p>
            <a:r>
              <a:rPr lang="en-US" sz="2000" b="1" dirty="0"/>
              <a:t>FREQUENCY: P.E. 3. (TRL Q2)</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ORGANIZATIONS RESPONSIBLE FOR THE 9-1-1 SERVICE WOULD ENSURE THE SPEECH RECOGNITION TECHNOLOGY IS MATURE ENOUGH TO BE OF BENEFIT.”</a:t>
            </a:r>
          </a:p>
          <a:p>
            <a:endParaRPr lang="en-US" dirty="0"/>
          </a:p>
        </p:txBody>
      </p:sp>
      <p:sp>
        <p:nvSpPr>
          <p:cNvPr id="4" name="Footer Placeholder 3">
            <a:extLst>
              <a:ext uri="{FF2B5EF4-FFF2-40B4-BE49-F238E27FC236}">
                <a16:creationId xmlns:a16="http://schemas.microsoft.com/office/drawing/2014/main" id="{3449CD81-3218-4E4C-B4BA-4995F255058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EF0E47CE-C828-4D49-8221-E86615EFE620}"/>
              </a:ext>
            </a:extLst>
          </p:cNvPr>
          <p:cNvSpPr>
            <a:spLocks noGrp="1"/>
          </p:cNvSpPr>
          <p:nvPr>
            <p:ph type="sldNum" sz="quarter" idx="12"/>
          </p:nvPr>
        </p:nvSpPr>
        <p:spPr/>
        <p:txBody>
          <a:bodyPr/>
          <a:lstStyle/>
          <a:p>
            <a:fld id="{C42AFBC3-D410-44A1-A16E-85810E88D401}" type="slidenum">
              <a:rPr lang="en-US" smtClean="0"/>
              <a:t>42</a:t>
            </a:fld>
            <a:endParaRPr lang="en-US"/>
          </a:p>
        </p:txBody>
      </p:sp>
      <p:pic>
        <p:nvPicPr>
          <p:cNvPr id="6" name="Picture 5">
            <a:extLst>
              <a:ext uri="{FF2B5EF4-FFF2-40B4-BE49-F238E27FC236}">
                <a16:creationId xmlns:a16="http://schemas.microsoft.com/office/drawing/2014/main" id="{FFF0ED25-43E9-495E-A67C-12C3DF7DD0A6}"/>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7AC4247-8EE1-4079-A887-42157FE2D04A}"/>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41A40339-D3CE-458D-B734-7923453FCA6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7763" y="3164767"/>
            <a:ext cx="5392674" cy="3191583"/>
          </a:xfrm>
          <a:prstGeom prst="rect">
            <a:avLst/>
          </a:prstGeom>
          <a:noFill/>
          <a:ln>
            <a:solidFill>
              <a:schemeClr val="tx1"/>
            </a:solidFill>
          </a:ln>
        </p:spPr>
      </p:pic>
    </p:spTree>
    <p:extLst>
      <p:ext uri="{BB962C8B-B14F-4D97-AF65-F5344CB8AC3E}">
        <p14:creationId xmlns:p14="http://schemas.microsoft.com/office/powerpoint/2010/main" val="1809179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5F5B5-FEF3-42AF-AA6E-9F43E39B2426}"/>
              </a:ext>
            </a:extLst>
          </p:cNvPr>
          <p:cNvSpPr>
            <a:spLocks noGrp="1"/>
          </p:cNvSpPr>
          <p:nvPr>
            <p:ph idx="1"/>
          </p:nvPr>
        </p:nvSpPr>
        <p:spPr>
          <a:xfrm>
            <a:off x="838200" y="1207008"/>
            <a:ext cx="10515600" cy="4969955"/>
          </a:xfrm>
        </p:spPr>
        <p:txBody>
          <a:bodyPr/>
          <a:lstStyle/>
          <a:p>
            <a:pPr marL="0" indent="0">
              <a:buNone/>
            </a:pPr>
            <a:r>
              <a:rPr lang="en-US" sz="2000" dirty="0"/>
              <a:t>Survey Data: Quantitative (small sample)</a:t>
            </a:r>
            <a:endParaRPr lang="en-US" sz="2000" b="1" dirty="0"/>
          </a:p>
          <a:p>
            <a:r>
              <a:rPr lang="en-US" sz="2000" b="1" dirty="0"/>
              <a:t>FREQUENCY: P.E. 5. (TRL 3)</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SPEECH RECOGNITION TECHNOLOGY FOR THE 9-1-1 TELEPHONE CALL IS SAFE ENOUGH TO BE OF BENEFIT.”</a:t>
            </a:r>
          </a:p>
          <a:p>
            <a:pPr marL="0" indent="0">
              <a:buNone/>
            </a:pPr>
            <a:endParaRPr lang="en-US" dirty="0"/>
          </a:p>
        </p:txBody>
      </p:sp>
      <p:sp>
        <p:nvSpPr>
          <p:cNvPr id="4" name="Footer Placeholder 3">
            <a:extLst>
              <a:ext uri="{FF2B5EF4-FFF2-40B4-BE49-F238E27FC236}">
                <a16:creationId xmlns:a16="http://schemas.microsoft.com/office/drawing/2014/main" id="{0651F9B7-8F43-4E78-A2B2-61690C60DDB7}"/>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B2EC26B6-F68A-4A7B-B474-B067B5461699}"/>
              </a:ext>
            </a:extLst>
          </p:cNvPr>
          <p:cNvSpPr>
            <a:spLocks noGrp="1"/>
          </p:cNvSpPr>
          <p:nvPr>
            <p:ph type="sldNum" sz="quarter" idx="12"/>
          </p:nvPr>
        </p:nvSpPr>
        <p:spPr/>
        <p:txBody>
          <a:bodyPr/>
          <a:lstStyle/>
          <a:p>
            <a:fld id="{C42AFBC3-D410-44A1-A16E-85810E88D401}" type="slidenum">
              <a:rPr lang="en-US" smtClean="0"/>
              <a:t>43</a:t>
            </a:fld>
            <a:endParaRPr lang="en-US"/>
          </a:p>
        </p:txBody>
      </p:sp>
      <p:pic>
        <p:nvPicPr>
          <p:cNvPr id="6" name="Picture 5">
            <a:extLst>
              <a:ext uri="{FF2B5EF4-FFF2-40B4-BE49-F238E27FC236}">
                <a16:creationId xmlns:a16="http://schemas.microsoft.com/office/drawing/2014/main" id="{06851F10-0F0D-46B6-9A17-8D739FA8399A}"/>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CE351309-459E-403F-93EC-B404D63B1E49}"/>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29482AF0-9E51-49DA-8815-0D8E4F42BC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45113" y="3319273"/>
            <a:ext cx="4577974" cy="3037077"/>
          </a:xfrm>
          <a:prstGeom prst="rect">
            <a:avLst/>
          </a:prstGeom>
          <a:noFill/>
          <a:ln>
            <a:solidFill>
              <a:schemeClr val="tx1"/>
            </a:solidFill>
          </a:ln>
        </p:spPr>
      </p:pic>
    </p:spTree>
    <p:extLst>
      <p:ext uri="{BB962C8B-B14F-4D97-AF65-F5344CB8AC3E}">
        <p14:creationId xmlns:p14="http://schemas.microsoft.com/office/powerpoint/2010/main" val="3368071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70DBC-3FB1-41D1-ABAD-0083317F32C1}"/>
              </a:ext>
            </a:extLst>
          </p:cNvPr>
          <p:cNvSpPr>
            <a:spLocks noGrp="1"/>
          </p:cNvSpPr>
          <p:nvPr>
            <p:ph idx="1"/>
          </p:nvPr>
        </p:nvSpPr>
        <p:spPr>
          <a:xfrm>
            <a:off x="838200" y="1133857"/>
            <a:ext cx="10515600" cy="2295144"/>
          </a:xfrm>
        </p:spPr>
        <p:txBody>
          <a:bodyPr>
            <a:normAutofit/>
          </a:bodyPr>
          <a:lstStyle/>
          <a:p>
            <a:pPr marL="0" indent="0">
              <a:buNone/>
            </a:pPr>
            <a:r>
              <a:rPr lang="en-US" sz="2000" dirty="0"/>
              <a:t>Survey Data: Quantitative (small sample)</a:t>
            </a:r>
          </a:p>
          <a:p>
            <a:pPr marL="0" indent="0">
              <a:buNone/>
            </a:pPr>
            <a:r>
              <a:rPr lang="en-US" sz="2000" b="1" dirty="0"/>
              <a:t>FREQUENCY: P.E. 7. (TRL Q4)</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9-1-1 SERVICE WITH SPEECH RECOGNITION WILL PERFORM PROPERLY AND BE OF BENEFIT.”</a:t>
            </a:r>
          </a:p>
          <a:p>
            <a:endParaRPr lang="en-US" dirty="0"/>
          </a:p>
        </p:txBody>
      </p:sp>
      <p:sp>
        <p:nvSpPr>
          <p:cNvPr id="4" name="Footer Placeholder 3">
            <a:extLst>
              <a:ext uri="{FF2B5EF4-FFF2-40B4-BE49-F238E27FC236}">
                <a16:creationId xmlns:a16="http://schemas.microsoft.com/office/drawing/2014/main" id="{97881550-3C39-4993-A26F-B51F08711D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94E4975-2A50-406F-8E12-AFC946E719D2}"/>
              </a:ext>
            </a:extLst>
          </p:cNvPr>
          <p:cNvSpPr>
            <a:spLocks noGrp="1"/>
          </p:cNvSpPr>
          <p:nvPr>
            <p:ph type="sldNum" sz="quarter" idx="12"/>
          </p:nvPr>
        </p:nvSpPr>
        <p:spPr/>
        <p:txBody>
          <a:bodyPr/>
          <a:lstStyle/>
          <a:p>
            <a:fld id="{C42AFBC3-D410-44A1-A16E-85810E88D401}" type="slidenum">
              <a:rPr lang="en-US" smtClean="0"/>
              <a:t>44</a:t>
            </a:fld>
            <a:endParaRPr lang="en-US"/>
          </a:p>
        </p:txBody>
      </p:sp>
      <p:pic>
        <p:nvPicPr>
          <p:cNvPr id="6" name="Picture 5">
            <a:extLst>
              <a:ext uri="{FF2B5EF4-FFF2-40B4-BE49-F238E27FC236}">
                <a16:creationId xmlns:a16="http://schemas.microsoft.com/office/drawing/2014/main" id="{44CE6C87-E74E-4B39-8C67-704E3BB442DA}"/>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78121C93-E5A3-4848-AC3F-203C07C491D7}"/>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8" name="Picture 7">
            <a:extLst>
              <a:ext uri="{FF2B5EF4-FFF2-40B4-BE49-F238E27FC236}">
                <a16:creationId xmlns:a16="http://schemas.microsoft.com/office/drawing/2014/main" id="{12A47219-2DC9-4AF7-AD88-AC1FC93E85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15968" y="3227832"/>
            <a:ext cx="3674364" cy="3064510"/>
          </a:xfrm>
          <a:prstGeom prst="rect">
            <a:avLst/>
          </a:prstGeom>
          <a:noFill/>
          <a:ln>
            <a:solidFill>
              <a:schemeClr val="tx1"/>
            </a:solidFill>
          </a:ln>
        </p:spPr>
      </p:pic>
    </p:spTree>
    <p:extLst>
      <p:ext uri="{BB962C8B-B14F-4D97-AF65-F5344CB8AC3E}">
        <p14:creationId xmlns:p14="http://schemas.microsoft.com/office/powerpoint/2010/main" val="3790924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70DBC-3FB1-41D1-ABAD-0083317F32C1}"/>
              </a:ext>
            </a:extLst>
          </p:cNvPr>
          <p:cNvSpPr>
            <a:spLocks noGrp="1"/>
          </p:cNvSpPr>
          <p:nvPr>
            <p:ph idx="1"/>
          </p:nvPr>
        </p:nvSpPr>
        <p:spPr>
          <a:xfrm>
            <a:off x="838200" y="1133856"/>
            <a:ext cx="10316547" cy="2015225"/>
          </a:xfrm>
        </p:spPr>
        <p:txBody>
          <a:bodyPr>
            <a:normAutofit fontScale="77500" lnSpcReduction="20000"/>
          </a:bodyPr>
          <a:lstStyle/>
          <a:p>
            <a:pPr marL="0" indent="0">
              <a:buNone/>
            </a:pPr>
            <a:r>
              <a:rPr lang="en-US" sz="2600" dirty="0"/>
              <a:t>Survey Data: Quantitative (large sample)</a:t>
            </a:r>
          </a:p>
          <a:p>
            <a:pPr marL="0" indent="0">
              <a:buNone/>
            </a:pPr>
            <a:r>
              <a:rPr lang="en-US" sz="2000" b="1" dirty="0"/>
              <a:t>FREQUENCY: P.E. 1.</a:t>
            </a:r>
            <a:endParaRPr lang="en-US" sz="2000" dirty="0"/>
          </a:p>
          <a:p>
            <a:r>
              <a:rPr lang="en-US" dirty="0"/>
              <a:t>The table below represents the SPSS Frequency Distribution histogram and normalized curve for construct the question measuring Performance Expectancy (P.E.).</a:t>
            </a:r>
          </a:p>
          <a:p>
            <a:r>
              <a:rPr lang="en-US" dirty="0"/>
              <a:t>“WHEN YOU MAKE A TELEPHONE CALL TO EMERGENCY SERVICES 9-1-1- DO YOU EXPECT THE CALL TO WORK THE SAME EVERY TIME?</a:t>
            </a:r>
          </a:p>
          <a:p>
            <a:endParaRPr lang="en-US" dirty="0"/>
          </a:p>
        </p:txBody>
      </p:sp>
      <p:sp>
        <p:nvSpPr>
          <p:cNvPr id="4" name="Footer Placeholder 3">
            <a:extLst>
              <a:ext uri="{FF2B5EF4-FFF2-40B4-BE49-F238E27FC236}">
                <a16:creationId xmlns:a16="http://schemas.microsoft.com/office/drawing/2014/main" id="{97881550-3C39-4993-A26F-B51F08711D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94E4975-2A50-406F-8E12-AFC946E719D2}"/>
              </a:ext>
            </a:extLst>
          </p:cNvPr>
          <p:cNvSpPr>
            <a:spLocks noGrp="1"/>
          </p:cNvSpPr>
          <p:nvPr>
            <p:ph type="sldNum" sz="quarter" idx="12"/>
          </p:nvPr>
        </p:nvSpPr>
        <p:spPr/>
        <p:txBody>
          <a:bodyPr/>
          <a:lstStyle/>
          <a:p>
            <a:fld id="{C42AFBC3-D410-44A1-A16E-85810E88D401}" type="slidenum">
              <a:rPr lang="en-US" smtClean="0"/>
              <a:t>45</a:t>
            </a:fld>
            <a:endParaRPr lang="en-US"/>
          </a:p>
        </p:txBody>
      </p:sp>
      <p:pic>
        <p:nvPicPr>
          <p:cNvPr id="6" name="Picture 5">
            <a:extLst>
              <a:ext uri="{FF2B5EF4-FFF2-40B4-BE49-F238E27FC236}">
                <a16:creationId xmlns:a16="http://schemas.microsoft.com/office/drawing/2014/main" id="{44CE6C87-E74E-4B39-8C67-704E3BB442DA}"/>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78121C93-E5A3-4848-AC3F-203C07C491D7}"/>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9" name="Picture 8">
            <a:extLst>
              <a:ext uri="{FF2B5EF4-FFF2-40B4-BE49-F238E27FC236}">
                <a16:creationId xmlns:a16="http://schemas.microsoft.com/office/drawing/2014/main" id="{59F1494C-291E-4D0F-8F97-AF6388EB4085}"/>
              </a:ext>
            </a:extLst>
          </p:cNvPr>
          <p:cNvPicPr>
            <a:picLocks noChangeAspect="1"/>
          </p:cNvPicPr>
          <p:nvPr/>
        </p:nvPicPr>
        <p:blipFill>
          <a:blip r:embed="rId3"/>
          <a:stretch>
            <a:fillRect/>
          </a:stretch>
        </p:blipFill>
        <p:spPr>
          <a:xfrm>
            <a:off x="3797336" y="3037114"/>
            <a:ext cx="4813264" cy="3266715"/>
          </a:xfrm>
          <a:prstGeom prst="rect">
            <a:avLst/>
          </a:prstGeom>
          <a:ln>
            <a:solidFill>
              <a:schemeClr val="tx1"/>
            </a:solidFill>
          </a:ln>
        </p:spPr>
      </p:pic>
    </p:spTree>
    <p:extLst>
      <p:ext uri="{BB962C8B-B14F-4D97-AF65-F5344CB8AC3E}">
        <p14:creationId xmlns:p14="http://schemas.microsoft.com/office/powerpoint/2010/main" val="461849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242A25-B291-4B12-8884-BCC92C89E77F}"/>
              </a:ext>
            </a:extLst>
          </p:cNvPr>
          <p:cNvSpPr>
            <a:spLocks noGrp="1"/>
          </p:cNvSpPr>
          <p:nvPr>
            <p:ph idx="1"/>
          </p:nvPr>
        </p:nvSpPr>
        <p:spPr>
          <a:xfrm>
            <a:off x="838200" y="1143001"/>
            <a:ext cx="10515600" cy="1911096"/>
          </a:xfrm>
        </p:spPr>
        <p:txBody>
          <a:bodyPr>
            <a:normAutofit fontScale="85000" lnSpcReduction="20000"/>
          </a:bodyPr>
          <a:lstStyle/>
          <a:p>
            <a:pPr marL="0" indent="0">
              <a:buNone/>
            </a:pPr>
            <a:r>
              <a:rPr lang="en-US" sz="2400" dirty="0"/>
              <a:t>Survey Data: Quantitative (large sample)</a:t>
            </a:r>
          </a:p>
          <a:p>
            <a:r>
              <a:rPr lang="en-US" sz="2400" b="1" dirty="0"/>
              <a:t>FREQUENCY: P.E. 2. (TRL Q1)</a:t>
            </a:r>
            <a:endParaRPr lang="en-US" sz="2400" dirty="0"/>
          </a:p>
          <a:p>
            <a:r>
              <a:rPr lang="en-US" sz="2400" dirty="0"/>
              <a:t>The table below represents the SPSS Frequency Distribution histogram and normalized curve for construct the question measuring Performance Expectancy (P.E.).</a:t>
            </a:r>
          </a:p>
          <a:p>
            <a:r>
              <a:rPr lang="en-US" sz="2400" dirty="0"/>
              <a:t>“I AM CONFIDENT THAT THE SPEECH RECOGNITION TECHNOLOGY IN THE 9-1-1- SERVICE TO BE MATURE ENOUGH TO BE OF BENEFIT.”</a:t>
            </a:r>
          </a:p>
          <a:p>
            <a:pPr marL="0" indent="0">
              <a:buNone/>
            </a:pPr>
            <a:endParaRPr lang="en-US" dirty="0"/>
          </a:p>
        </p:txBody>
      </p:sp>
      <p:sp>
        <p:nvSpPr>
          <p:cNvPr id="4" name="Footer Placeholder 3">
            <a:extLst>
              <a:ext uri="{FF2B5EF4-FFF2-40B4-BE49-F238E27FC236}">
                <a16:creationId xmlns:a16="http://schemas.microsoft.com/office/drawing/2014/main" id="{97078BD4-080C-426A-9EDD-A6D05E9E60A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8BE94B1-170A-48E9-8B6B-33026E415221}"/>
              </a:ext>
            </a:extLst>
          </p:cNvPr>
          <p:cNvSpPr>
            <a:spLocks noGrp="1"/>
          </p:cNvSpPr>
          <p:nvPr>
            <p:ph type="sldNum" sz="quarter" idx="12"/>
          </p:nvPr>
        </p:nvSpPr>
        <p:spPr/>
        <p:txBody>
          <a:bodyPr/>
          <a:lstStyle/>
          <a:p>
            <a:fld id="{C42AFBC3-D410-44A1-A16E-85810E88D401}" type="slidenum">
              <a:rPr lang="en-US" smtClean="0"/>
              <a:t>46</a:t>
            </a:fld>
            <a:endParaRPr lang="en-US"/>
          </a:p>
        </p:txBody>
      </p:sp>
      <p:pic>
        <p:nvPicPr>
          <p:cNvPr id="6" name="Picture 5">
            <a:extLst>
              <a:ext uri="{FF2B5EF4-FFF2-40B4-BE49-F238E27FC236}">
                <a16:creationId xmlns:a16="http://schemas.microsoft.com/office/drawing/2014/main" id="{71B62B82-9001-48C0-856B-568211C1E712}"/>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A4F88E18-BDE7-4878-BB4E-F5B88323B98E}"/>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BBA0D674-5B49-4A94-A6E3-307084827CBE}"/>
              </a:ext>
            </a:extLst>
          </p:cNvPr>
          <p:cNvPicPr>
            <a:picLocks noChangeAspect="1"/>
          </p:cNvPicPr>
          <p:nvPr/>
        </p:nvPicPr>
        <p:blipFill>
          <a:blip r:embed="rId3"/>
          <a:stretch>
            <a:fillRect/>
          </a:stretch>
        </p:blipFill>
        <p:spPr>
          <a:xfrm>
            <a:off x="3545711" y="2855459"/>
            <a:ext cx="5176777" cy="3533548"/>
          </a:xfrm>
          <a:prstGeom prst="rect">
            <a:avLst/>
          </a:prstGeom>
          <a:ln>
            <a:solidFill>
              <a:schemeClr val="tx1"/>
            </a:solidFill>
          </a:ln>
        </p:spPr>
      </p:pic>
    </p:spTree>
    <p:extLst>
      <p:ext uri="{BB962C8B-B14F-4D97-AF65-F5344CB8AC3E}">
        <p14:creationId xmlns:p14="http://schemas.microsoft.com/office/powerpoint/2010/main" val="2455592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8C4828-2D6F-4681-AA06-58D2842DEA46}"/>
              </a:ext>
            </a:extLst>
          </p:cNvPr>
          <p:cNvSpPr>
            <a:spLocks noGrp="1"/>
          </p:cNvSpPr>
          <p:nvPr>
            <p:ph idx="1"/>
          </p:nvPr>
        </p:nvSpPr>
        <p:spPr>
          <a:xfrm>
            <a:off x="876300" y="1084235"/>
            <a:ext cx="10515600" cy="2022859"/>
          </a:xfrm>
        </p:spPr>
        <p:txBody>
          <a:bodyPr>
            <a:normAutofit lnSpcReduction="10000"/>
          </a:bodyPr>
          <a:lstStyle/>
          <a:p>
            <a:pPr marL="0" indent="0">
              <a:buNone/>
            </a:pPr>
            <a:r>
              <a:rPr lang="en-US" sz="2000" dirty="0"/>
              <a:t>Survey Data: Quantitative (large sample)</a:t>
            </a:r>
          </a:p>
          <a:p>
            <a:r>
              <a:rPr lang="en-US" sz="2000" b="1" dirty="0"/>
              <a:t>FREQUENCY: P.E. 3. (TRL Q2)</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ORGANIZATIONS RESPONSIBLE FOR THE 9-1-1 SERVICE WOULD ENSURE THE SPEECH RECOGNITION TECHNOLOGY IS MATURE ENOUGH TO BE OF BENEFIT.”</a:t>
            </a:r>
          </a:p>
          <a:p>
            <a:endParaRPr lang="en-US" dirty="0"/>
          </a:p>
        </p:txBody>
      </p:sp>
      <p:sp>
        <p:nvSpPr>
          <p:cNvPr id="4" name="Footer Placeholder 3">
            <a:extLst>
              <a:ext uri="{FF2B5EF4-FFF2-40B4-BE49-F238E27FC236}">
                <a16:creationId xmlns:a16="http://schemas.microsoft.com/office/drawing/2014/main" id="{3449CD81-3218-4E4C-B4BA-4995F255058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EF0E47CE-C828-4D49-8221-E86615EFE620}"/>
              </a:ext>
            </a:extLst>
          </p:cNvPr>
          <p:cNvSpPr>
            <a:spLocks noGrp="1"/>
          </p:cNvSpPr>
          <p:nvPr>
            <p:ph type="sldNum" sz="quarter" idx="12"/>
          </p:nvPr>
        </p:nvSpPr>
        <p:spPr/>
        <p:txBody>
          <a:bodyPr/>
          <a:lstStyle/>
          <a:p>
            <a:fld id="{C42AFBC3-D410-44A1-A16E-85810E88D401}" type="slidenum">
              <a:rPr lang="en-US" smtClean="0"/>
              <a:t>47</a:t>
            </a:fld>
            <a:endParaRPr lang="en-US"/>
          </a:p>
        </p:txBody>
      </p:sp>
      <p:pic>
        <p:nvPicPr>
          <p:cNvPr id="6" name="Picture 5">
            <a:extLst>
              <a:ext uri="{FF2B5EF4-FFF2-40B4-BE49-F238E27FC236}">
                <a16:creationId xmlns:a16="http://schemas.microsoft.com/office/drawing/2014/main" id="{FFF0ED25-43E9-495E-A67C-12C3DF7DD0A6}"/>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67AC4247-8EE1-4079-A887-42157FE2D04A}"/>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8E97C1FC-DC20-4325-B99F-A4E07A6B124F}"/>
              </a:ext>
            </a:extLst>
          </p:cNvPr>
          <p:cNvPicPr>
            <a:picLocks noChangeAspect="1"/>
          </p:cNvPicPr>
          <p:nvPr/>
        </p:nvPicPr>
        <p:blipFill>
          <a:blip r:embed="rId3"/>
          <a:stretch>
            <a:fillRect/>
          </a:stretch>
        </p:blipFill>
        <p:spPr>
          <a:xfrm>
            <a:off x="3735996" y="3163818"/>
            <a:ext cx="4932567" cy="3274835"/>
          </a:xfrm>
          <a:prstGeom prst="rect">
            <a:avLst/>
          </a:prstGeom>
          <a:ln>
            <a:solidFill>
              <a:schemeClr val="tx1"/>
            </a:solidFill>
          </a:ln>
        </p:spPr>
      </p:pic>
    </p:spTree>
    <p:extLst>
      <p:ext uri="{BB962C8B-B14F-4D97-AF65-F5344CB8AC3E}">
        <p14:creationId xmlns:p14="http://schemas.microsoft.com/office/powerpoint/2010/main" val="978084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0DB828-59BE-4CD2-B808-F67BCB92C6E9}"/>
              </a:ext>
            </a:extLst>
          </p:cNvPr>
          <p:cNvSpPr>
            <a:spLocks noGrp="1"/>
          </p:cNvSpPr>
          <p:nvPr>
            <p:ph idx="1"/>
          </p:nvPr>
        </p:nvSpPr>
        <p:spPr>
          <a:xfrm>
            <a:off x="876300" y="1161289"/>
            <a:ext cx="10515600" cy="1442615"/>
          </a:xfrm>
        </p:spPr>
        <p:txBody>
          <a:bodyPr>
            <a:normAutofit fontScale="62500" lnSpcReduction="20000"/>
          </a:bodyPr>
          <a:lstStyle/>
          <a:p>
            <a:pPr marL="0" indent="0">
              <a:buNone/>
            </a:pPr>
            <a:r>
              <a:rPr lang="en-US" sz="2900" dirty="0"/>
              <a:t>Survey Data: Quantitative (small sample)</a:t>
            </a:r>
            <a:endParaRPr lang="en-US" sz="2900" b="1" dirty="0"/>
          </a:p>
          <a:p>
            <a:r>
              <a:rPr lang="en-US" sz="2900" b="1" dirty="0"/>
              <a:t>FREQUENCY: P.E. 4.</a:t>
            </a:r>
            <a:endParaRPr lang="en-US" sz="2900" dirty="0"/>
          </a:p>
          <a:p>
            <a:r>
              <a:rPr lang="en-US" sz="2900" dirty="0"/>
              <a:t>The table below represents the SPSS Frequency Distribution histogram and normalized curve for construct the question measuring Performance Expectancy (P.E.).</a:t>
            </a:r>
          </a:p>
          <a:p>
            <a:r>
              <a:rPr lang="en-US" sz="2900" dirty="0"/>
              <a:t>“I WANT THE SPEECH RECOGNITION TECHNOLOGY IMPLEMENTED FOR THE 9-1-1 SERVICE.”</a:t>
            </a:r>
          </a:p>
          <a:p>
            <a:endParaRPr lang="en-US" dirty="0"/>
          </a:p>
        </p:txBody>
      </p:sp>
      <p:sp>
        <p:nvSpPr>
          <p:cNvPr id="4" name="Footer Placeholder 3">
            <a:extLst>
              <a:ext uri="{FF2B5EF4-FFF2-40B4-BE49-F238E27FC236}">
                <a16:creationId xmlns:a16="http://schemas.microsoft.com/office/drawing/2014/main" id="{A3B26B5A-5FE8-4B75-A375-EA982109559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E6BEA0FB-8ABC-4753-8581-68712FBEF566}"/>
              </a:ext>
            </a:extLst>
          </p:cNvPr>
          <p:cNvSpPr>
            <a:spLocks noGrp="1"/>
          </p:cNvSpPr>
          <p:nvPr>
            <p:ph type="sldNum" sz="quarter" idx="12"/>
          </p:nvPr>
        </p:nvSpPr>
        <p:spPr/>
        <p:txBody>
          <a:bodyPr/>
          <a:lstStyle/>
          <a:p>
            <a:fld id="{C42AFBC3-D410-44A1-A16E-85810E88D401}" type="slidenum">
              <a:rPr lang="en-US" smtClean="0"/>
              <a:t>48</a:t>
            </a:fld>
            <a:endParaRPr lang="en-US" dirty="0"/>
          </a:p>
        </p:txBody>
      </p:sp>
      <p:pic>
        <p:nvPicPr>
          <p:cNvPr id="6" name="Picture 5">
            <a:extLst>
              <a:ext uri="{FF2B5EF4-FFF2-40B4-BE49-F238E27FC236}">
                <a16:creationId xmlns:a16="http://schemas.microsoft.com/office/drawing/2014/main" id="{B45EC4E5-D973-4ACF-B710-79DEF76C9438}"/>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27ACE039-3FB2-42F3-91CE-8D5F17BD7F2B}"/>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8A7EB14C-2AAD-4E44-9EA0-D7FA730AE67D}"/>
              </a:ext>
            </a:extLst>
          </p:cNvPr>
          <p:cNvPicPr>
            <a:picLocks noChangeAspect="1"/>
          </p:cNvPicPr>
          <p:nvPr/>
        </p:nvPicPr>
        <p:blipFill>
          <a:blip r:embed="rId3"/>
          <a:stretch>
            <a:fillRect/>
          </a:stretch>
        </p:blipFill>
        <p:spPr>
          <a:xfrm>
            <a:off x="3305363" y="2639538"/>
            <a:ext cx="5657474" cy="3716812"/>
          </a:xfrm>
          <a:prstGeom prst="rect">
            <a:avLst/>
          </a:prstGeom>
          <a:ln>
            <a:solidFill>
              <a:schemeClr val="tx1"/>
            </a:solidFill>
          </a:ln>
        </p:spPr>
      </p:pic>
    </p:spTree>
    <p:extLst>
      <p:ext uri="{BB962C8B-B14F-4D97-AF65-F5344CB8AC3E}">
        <p14:creationId xmlns:p14="http://schemas.microsoft.com/office/powerpoint/2010/main" val="1332616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4BBA23-EBD6-48B0-8E73-A8140CFFFBE8}"/>
              </a:ext>
            </a:extLst>
          </p:cNvPr>
          <p:cNvSpPr>
            <a:spLocks noGrp="1"/>
          </p:cNvSpPr>
          <p:nvPr>
            <p:ph idx="1"/>
          </p:nvPr>
        </p:nvSpPr>
        <p:spPr>
          <a:xfrm>
            <a:off x="838200" y="1133857"/>
            <a:ext cx="10515600" cy="1984247"/>
          </a:xfrm>
        </p:spPr>
        <p:txBody>
          <a:bodyPr>
            <a:normAutofit/>
          </a:bodyPr>
          <a:lstStyle/>
          <a:p>
            <a:pPr marL="0" indent="0">
              <a:buNone/>
            </a:pPr>
            <a:r>
              <a:rPr lang="en-US" sz="2000" dirty="0"/>
              <a:t>Survey Data: Quantitative (large sample)</a:t>
            </a:r>
          </a:p>
          <a:p>
            <a:r>
              <a:rPr lang="en-US" sz="2000" b="1" dirty="0"/>
              <a:t>FREQUENCY: B.I. 1.</a:t>
            </a:r>
            <a:endParaRPr lang="en-US" sz="2000" dirty="0"/>
          </a:p>
          <a:p>
            <a:r>
              <a:rPr lang="en-US" sz="2000" dirty="0"/>
              <a:t>The table below represents the SPSS Frequency Distribution histogram and normalized curve for construct the question measuring Behavioral Intent (B.I.).</a:t>
            </a:r>
          </a:p>
          <a:p>
            <a:r>
              <a:rPr lang="en-US" sz="2000" dirty="0"/>
              <a:t>“I INTEND TO USE THE SPEECH RECOGNITION SYSTEM FOR THE 9-1-1 SYSTEM.” </a:t>
            </a:r>
          </a:p>
        </p:txBody>
      </p:sp>
      <p:sp>
        <p:nvSpPr>
          <p:cNvPr id="4" name="Footer Placeholder 3">
            <a:extLst>
              <a:ext uri="{FF2B5EF4-FFF2-40B4-BE49-F238E27FC236}">
                <a16:creationId xmlns:a16="http://schemas.microsoft.com/office/drawing/2014/main" id="{7563A21A-62D5-41EF-B1EB-9E75BC39063E}"/>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647F7C4-B23A-469B-9A47-0B4C6589FE97}"/>
              </a:ext>
            </a:extLst>
          </p:cNvPr>
          <p:cNvSpPr>
            <a:spLocks noGrp="1"/>
          </p:cNvSpPr>
          <p:nvPr>
            <p:ph type="sldNum" sz="quarter" idx="12"/>
          </p:nvPr>
        </p:nvSpPr>
        <p:spPr/>
        <p:txBody>
          <a:bodyPr/>
          <a:lstStyle/>
          <a:p>
            <a:fld id="{C42AFBC3-D410-44A1-A16E-85810E88D401}" type="slidenum">
              <a:rPr lang="en-US" smtClean="0"/>
              <a:t>49</a:t>
            </a:fld>
            <a:endParaRPr lang="en-US"/>
          </a:p>
        </p:txBody>
      </p:sp>
      <p:pic>
        <p:nvPicPr>
          <p:cNvPr id="6" name="Picture 5">
            <a:extLst>
              <a:ext uri="{FF2B5EF4-FFF2-40B4-BE49-F238E27FC236}">
                <a16:creationId xmlns:a16="http://schemas.microsoft.com/office/drawing/2014/main" id="{2F9610EB-1E47-4055-B83F-A86352C275C3}"/>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5632F3AB-273F-4770-A1F9-D80492C49E6B}"/>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3C9F5EAC-23B9-459C-9FB2-830A64678920}"/>
              </a:ext>
            </a:extLst>
          </p:cNvPr>
          <p:cNvPicPr>
            <a:picLocks noChangeAspect="1"/>
          </p:cNvPicPr>
          <p:nvPr/>
        </p:nvPicPr>
        <p:blipFill>
          <a:blip r:embed="rId3"/>
          <a:stretch>
            <a:fillRect/>
          </a:stretch>
        </p:blipFill>
        <p:spPr>
          <a:xfrm>
            <a:off x="3609394" y="2947964"/>
            <a:ext cx="5130030" cy="3355903"/>
          </a:xfrm>
          <a:prstGeom prst="rect">
            <a:avLst/>
          </a:prstGeom>
          <a:ln>
            <a:solidFill>
              <a:schemeClr val="tx1"/>
            </a:solidFill>
          </a:ln>
        </p:spPr>
      </p:pic>
    </p:spTree>
    <p:extLst>
      <p:ext uri="{BB962C8B-B14F-4D97-AF65-F5344CB8AC3E}">
        <p14:creationId xmlns:p14="http://schemas.microsoft.com/office/powerpoint/2010/main" val="205000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FC37-C6E2-4967-BD8A-82F0EE2B870D}"/>
              </a:ext>
            </a:extLst>
          </p:cNvPr>
          <p:cNvSpPr>
            <a:spLocks noGrp="1"/>
          </p:cNvSpPr>
          <p:nvPr>
            <p:ph type="title"/>
          </p:nvPr>
        </p:nvSpPr>
        <p:spPr>
          <a:xfrm>
            <a:off x="3816219" y="94131"/>
            <a:ext cx="7996335" cy="698971"/>
          </a:xfrm>
        </p:spPr>
        <p:txBody>
          <a:bodyPr/>
          <a:lstStyle/>
          <a:p>
            <a:pPr algn="r"/>
            <a:r>
              <a:rPr lang="en-US" dirty="0"/>
              <a:t>Introduction-Problem Statement</a:t>
            </a:r>
          </a:p>
        </p:txBody>
      </p:sp>
      <p:sp>
        <p:nvSpPr>
          <p:cNvPr id="3" name="Content Placeholder 2">
            <a:extLst>
              <a:ext uri="{FF2B5EF4-FFF2-40B4-BE49-F238E27FC236}">
                <a16:creationId xmlns:a16="http://schemas.microsoft.com/office/drawing/2014/main" id="{D9D9E8FF-025D-4CD2-B080-2BFECE152A5E}"/>
              </a:ext>
            </a:extLst>
          </p:cNvPr>
          <p:cNvSpPr>
            <a:spLocks noGrp="1"/>
          </p:cNvSpPr>
          <p:nvPr>
            <p:ph idx="1"/>
          </p:nvPr>
        </p:nvSpPr>
        <p:spPr/>
        <p:txBody>
          <a:bodyPr>
            <a:normAutofit/>
          </a:bodyPr>
          <a:lstStyle/>
          <a:p>
            <a:pPr marL="0" indent="0">
              <a:buNone/>
            </a:pPr>
            <a:r>
              <a:rPr lang="en-US" dirty="0"/>
              <a:t>Problem Statement</a:t>
            </a:r>
          </a:p>
          <a:p>
            <a:r>
              <a:rPr lang="en-US" dirty="0"/>
              <a:t>Speech Recognition technologies are available for everyday use. Emergency Services, E-911, ‘0’ (Operator) et al., is a key element in telecommunications and Public Services.  Speech Recognition technologies are not employed in Emergency Services solutions.</a:t>
            </a:r>
          </a:p>
          <a:p>
            <a:pPr marL="0" indent="0">
              <a:buNone/>
            </a:pPr>
            <a:endParaRPr lang="en-US" dirty="0"/>
          </a:p>
          <a:p>
            <a:endParaRPr lang="en-US" dirty="0"/>
          </a:p>
        </p:txBody>
      </p:sp>
      <p:pic>
        <p:nvPicPr>
          <p:cNvPr id="4" name="Picture 3">
            <a:extLst>
              <a:ext uri="{FF2B5EF4-FFF2-40B4-BE49-F238E27FC236}">
                <a16:creationId xmlns:a16="http://schemas.microsoft.com/office/drawing/2014/main" id="{641D1487-897F-4D7B-9A2D-CDE33BABA9FC}"/>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Footer Placeholder 4">
            <a:extLst>
              <a:ext uri="{FF2B5EF4-FFF2-40B4-BE49-F238E27FC236}">
                <a16:creationId xmlns:a16="http://schemas.microsoft.com/office/drawing/2014/main" id="{80ABCE8B-15CF-4E09-B53D-A26051B29776}"/>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8E57B668-53E5-4D18-9701-8AC8F431CD4E}"/>
              </a:ext>
            </a:extLst>
          </p:cNvPr>
          <p:cNvSpPr>
            <a:spLocks noGrp="1"/>
          </p:cNvSpPr>
          <p:nvPr>
            <p:ph type="sldNum" sz="quarter" idx="12"/>
          </p:nvPr>
        </p:nvSpPr>
        <p:spPr/>
        <p:txBody>
          <a:bodyPr/>
          <a:lstStyle/>
          <a:p>
            <a:fld id="{C42AFBC3-D410-44A1-A16E-85810E88D401}" type="slidenum">
              <a:rPr lang="en-US" smtClean="0"/>
              <a:t>5</a:t>
            </a:fld>
            <a:endParaRPr lang="en-US"/>
          </a:p>
        </p:txBody>
      </p:sp>
    </p:spTree>
    <p:extLst>
      <p:ext uri="{BB962C8B-B14F-4D97-AF65-F5344CB8AC3E}">
        <p14:creationId xmlns:p14="http://schemas.microsoft.com/office/powerpoint/2010/main" val="20586977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65F5B5-FEF3-42AF-AA6E-9F43E39B2426}"/>
              </a:ext>
            </a:extLst>
          </p:cNvPr>
          <p:cNvSpPr>
            <a:spLocks noGrp="1"/>
          </p:cNvSpPr>
          <p:nvPr>
            <p:ph idx="1"/>
          </p:nvPr>
        </p:nvSpPr>
        <p:spPr>
          <a:xfrm>
            <a:off x="838200" y="1207008"/>
            <a:ext cx="10515600" cy="4969955"/>
          </a:xfrm>
        </p:spPr>
        <p:txBody>
          <a:bodyPr/>
          <a:lstStyle/>
          <a:p>
            <a:pPr marL="0" indent="0">
              <a:buNone/>
            </a:pPr>
            <a:r>
              <a:rPr lang="en-US" sz="2000" dirty="0"/>
              <a:t>Survey Data: Quantitative (large sample)</a:t>
            </a:r>
            <a:endParaRPr lang="en-US" sz="2000" b="1" dirty="0"/>
          </a:p>
          <a:p>
            <a:r>
              <a:rPr lang="en-US" sz="2000" b="1" dirty="0"/>
              <a:t>FREQUENCY: P.E. 5. (TRL 3)</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SPEECH RECOGNITION TECHNOLOGY FOR THE 9-1-1 TELEPHONE CALL IS SAFE ENOUGH TO BE OF BENEFIT.”</a:t>
            </a:r>
          </a:p>
          <a:p>
            <a:pPr marL="0" indent="0">
              <a:buNone/>
            </a:pPr>
            <a:endParaRPr lang="en-US" dirty="0"/>
          </a:p>
        </p:txBody>
      </p:sp>
      <p:sp>
        <p:nvSpPr>
          <p:cNvPr id="4" name="Footer Placeholder 3">
            <a:extLst>
              <a:ext uri="{FF2B5EF4-FFF2-40B4-BE49-F238E27FC236}">
                <a16:creationId xmlns:a16="http://schemas.microsoft.com/office/drawing/2014/main" id="{0651F9B7-8F43-4E78-A2B2-61690C60DDB7}"/>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B2EC26B6-F68A-4A7B-B474-B067B5461699}"/>
              </a:ext>
            </a:extLst>
          </p:cNvPr>
          <p:cNvSpPr>
            <a:spLocks noGrp="1"/>
          </p:cNvSpPr>
          <p:nvPr>
            <p:ph type="sldNum" sz="quarter" idx="12"/>
          </p:nvPr>
        </p:nvSpPr>
        <p:spPr/>
        <p:txBody>
          <a:bodyPr/>
          <a:lstStyle/>
          <a:p>
            <a:fld id="{C42AFBC3-D410-44A1-A16E-85810E88D401}" type="slidenum">
              <a:rPr lang="en-US" smtClean="0"/>
              <a:t>50</a:t>
            </a:fld>
            <a:endParaRPr lang="en-US"/>
          </a:p>
        </p:txBody>
      </p:sp>
      <p:pic>
        <p:nvPicPr>
          <p:cNvPr id="6" name="Picture 5">
            <a:extLst>
              <a:ext uri="{FF2B5EF4-FFF2-40B4-BE49-F238E27FC236}">
                <a16:creationId xmlns:a16="http://schemas.microsoft.com/office/drawing/2014/main" id="{06851F10-0F0D-46B6-9A17-8D739FA8399A}"/>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CE351309-459E-403F-93EC-B404D63B1E49}"/>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30BA99D7-3FA0-484D-B0DB-62BE78ABB600}"/>
              </a:ext>
            </a:extLst>
          </p:cNvPr>
          <p:cNvPicPr>
            <a:picLocks noChangeAspect="1"/>
          </p:cNvPicPr>
          <p:nvPr/>
        </p:nvPicPr>
        <p:blipFill>
          <a:blip r:embed="rId3"/>
          <a:stretch>
            <a:fillRect/>
          </a:stretch>
        </p:blipFill>
        <p:spPr>
          <a:xfrm>
            <a:off x="3885615" y="3279711"/>
            <a:ext cx="4496969" cy="3076639"/>
          </a:xfrm>
          <a:prstGeom prst="rect">
            <a:avLst/>
          </a:prstGeom>
          <a:ln>
            <a:solidFill>
              <a:schemeClr val="tx1"/>
            </a:solidFill>
          </a:ln>
        </p:spPr>
      </p:pic>
    </p:spTree>
    <p:extLst>
      <p:ext uri="{BB962C8B-B14F-4D97-AF65-F5344CB8AC3E}">
        <p14:creationId xmlns:p14="http://schemas.microsoft.com/office/powerpoint/2010/main" val="2786103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D968CA-8043-444F-BEDA-E0CD0B8F845F}"/>
              </a:ext>
            </a:extLst>
          </p:cNvPr>
          <p:cNvSpPr>
            <a:spLocks noGrp="1"/>
          </p:cNvSpPr>
          <p:nvPr>
            <p:ph idx="1"/>
          </p:nvPr>
        </p:nvSpPr>
        <p:spPr>
          <a:xfrm>
            <a:off x="838200" y="1124712"/>
            <a:ext cx="10515600" cy="5052251"/>
          </a:xfrm>
        </p:spPr>
        <p:txBody>
          <a:bodyPr>
            <a:normAutofit/>
          </a:bodyPr>
          <a:lstStyle/>
          <a:p>
            <a:pPr marL="0" indent="0">
              <a:buNone/>
            </a:pPr>
            <a:r>
              <a:rPr lang="en-US" sz="2000" dirty="0"/>
              <a:t>Survey Data: Quantitative (large sample)</a:t>
            </a:r>
          </a:p>
          <a:p>
            <a:r>
              <a:rPr lang="en-US" sz="2000" b="1" dirty="0"/>
              <a:t>FREQUENCY: P.E. 6.</a:t>
            </a:r>
            <a:endParaRPr lang="en-US" sz="2000" dirty="0"/>
          </a:p>
          <a:p>
            <a:r>
              <a:rPr lang="en-US" sz="2000" dirty="0"/>
              <a:t>The table below represents the SPSS Frequency Distribution histogram and normalized curve for construct the question measuring Performance Expectancy (P.E.).</a:t>
            </a:r>
          </a:p>
          <a:p>
            <a:r>
              <a:rPr lang="en-US" sz="2000" dirty="0"/>
              <a:t>“I WOULD FIND THE SPEECH RECOGNITION SYSTEM USEFUL IN 9-1-1 SERVICE.” </a:t>
            </a:r>
          </a:p>
        </p:txBody>
      </p:sp>
      <p:sp>
        <p:nvSpPr>
          <p:cNvPr id="4" name="Footer Placeholder 3">
            <a:extLst>
              <a:ext uri="{FF2B5EF4-FFF2-40B4-BE49-F238E27FC236}">
                <a16:creationId xmlns:a16="http://schemas.microsoft.com/office/drawing/2014/main" id="{AA2BEA53-F4E3-45EB-838F-9F32B57155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76BFAD5C-1CE8-4C04-829E-8EA096F9B9FD}"/>
              </a:ext>
            </a:extLst>
          </p:cNvPr>
          <p:cNvSpPr>
            <a:spLocks noGrp="1"/>
          </p:cNvSpPr>
          <p:nvPr>
            <p:ph type="sldNum" sz="quarter" idx="12"/>
          </p:nvPr>
        </p:nvSpPr>
        <p:spPr/>
        <p:txBody>
          <a:bodyPr/>
          <a:lstStyle/>
          <a:p>
            <a:fld id="{C42AFBC3-D410-44A1-A16E-85810E88D401}" type="slidenum">
              <a:rPr lang="en-US" smtClean="0"/>
              <a:t>51</a:t>
            </a:fld>
            <a:endParaRPr lang="en-US"/>
          </a:p>
        </p:txBody>
      </p:sp>
      <p:pic>
        <p:nvPicPr>
          <p:cNvPr id="6" name="Picture 5">
            <a:extLst>
              <a:ext uri="{FF2B5EF4-FFF2-40B4-BE49-F238E27FC236}">
                <a16:creationId xmlns:a16="http://schemas.microsoft.com/office/drawing/2014/main" id="{73781FDC-454C-4E00-BE58-A866A3D8EB94}"/>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101B1925-5C4A-4103-B80A-E3FDF0FD2B9A}"/>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959A4FD0-DEC3-4976-84BD-B0BE92E259EE}"/>
              </a:ext>
            </a:extLst>
          </p:cNvPr>
          <p:cNvPicPr>
            <a:picLocks noChangeAspect="1"/>
          </p:cNvPicPr>
          <p:nvPr/>
        </p:nvPicPr>
        <p:blipFill>
          <a:blip r:embed="rId3"/>
          <a:stretch>
            <a:fillRect/>
          </a:stretch>
        </p:blipFill>
        <p:spPr>
          <a:xfrm>
            <a:off x="3266991" y="2940263"/>
            <a:ext cx="5723054" cy="3462119"/>
          </a:xfrm>
          <a:prstGeom prst="rect">
            <a:avLst/>
          </a:prstGeom>
          <a:ln>
            <a:solidFill>
              <a:schemeClr val="tx1"/>
            </a:solidFill>
          </a:ln>
        </p:spPr>
      </p:pic>
    </p:spTree>
    <p:extLst>
      <p:ext uri="{BB962C8B-B14F-4D97-AF65-F5344CB8AC3E}">
        <p14:creationId xmlns:p14="http://schemas.microsoft.com/office/powerpoint/2010/main" val="2185168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E70DBC-3FB1-41D1-ABAD-0083317F32C1}"/>
              </a:ext>
            </a:extLst>
          </p:cNvPr>
          <p:cNvSpPr>
            <a:spLocks noGrp="1"/>
          </p:cNvSpPr>
          <p:nvPr>
            <p:ph idx="1"/>
          </p:nvPr>
        </p:nvSpPr>
        <p:spPr>
          <a:xfrm>
            <a:off x="838200" y="1133858"/>
            <a:ext cx="10515600" cy="2061824"/>
          </a:xfrm>
        </p:spPr>
        <p:txBody>
          <a:bodyPr>
            <a:normAutofit lnSpcReduction="10000"/>
          </a:bodyPr>
          <a:lstStyle/>
          <a:p>
            <a:pPr marL="0" indent="0">
              <a:buNone/>
            </a:pPr>
            <a:r>
              <a:rPr lang="en-US" sz="2000" dirty="0"/>
              <a:t>Survey Data: Quantitative (large sample)</a:t>
            </a:r>
          </a:p>
          <a:p>
            <a:pPr marL="0" indent="0">
              <a:buNone/>
            </a:pPr>
            <a:r>
              <a:rPr lang="en-US" sz="2000" b="1" dirty="0"/>
              <a:t>FREQUENCY: P.E. 7. (TRL Q4)</a:t>
            </a:r>
            <a:endParaRPr lang="en-US" sz="2000" dirty="0"/>
          </a:p>
          <a:p>
            <a:r>
              <a:rPr lang="en-US" sz="2000" dirty="0"/>
              <a:t>The table below represents the SPSS Frequency Distribution histogram and normalized curve for construct the question measuring Performance Expectancy (P.E.).</a:t>
            </a:r>
          </a:p>
          <a:p>
            <a:r>
              <a:rPr lang="en-US" sz="2000" dirty="0"/>
              <a:t>“I AM CONFIDENT THAT THE 9-1-1 SERVICE WITH SPEECH RECOGNITION WILL PERFORM PROPERLY AND BE OF BENEFIT.”</a:t>
            </a:r>
          </a:p>
        </p:txBody>
      </p:sp>
      <p:sp>
        <p:nvSpPr>
          <p:cNvPr id="4" name="Footer Placeholder 3">
            <a:extLst>
              <a:ext uri="{FF2B5EF4-FFF2-40B4-BE49-F238E27FC236}">
                <a16:creationId xmlns:a16="http://schemas.microsoft.com/office/drawing/2014/main" id="{97881550-3C39-4993-A26F-B51F08711DF9}"/>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594E4975-2A50-406F-8E12-AFC946E719D2}"/>
              </a:ext>
            </a:extLst>
          </p:cNvPr>
          <p:cNvSpPr>
            <a:spLocks noGrp="1"/>
          </p:cNvSpPr>
          <p:nvPr>
            <p:ph type="sldNum" sz="quarter" idx="12"/>
          </p:nvPr>
        </p:nvSpPr>
        <p:spPr/>
        <p:txBody>
          <a:bodyPr/>
          <a:lstStyle/>
          <a:p>
            <a:fld id="{C42AFBC3-D410-44A1-A16E-85810E88D401}" type="slidenum">
              <a:rPr lang="en-US" smtClean="0"/>
              <a:t>52</a:t>
            </a:fld>
            <a:endParaRPr lang="en-US"/>
          </a:p>
        </p:txBody>
      </p:sp>
      <p:pic>
        <p:nvPicPr>
          <p:cNvPr id="6" name="Picture 5">
            <a:extLst>
              <a:ext uri="{FF2B5EF4-FFF2-40B4-BE49-F238E27FC236}">
                <a16:creationId xmlns:a16="http://schemas.microsoft.com/office/drawing/2014/main" id="{44CE6C87-E74E-4B39-8C67-704E3BB442DA}"/>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78121C93-E5A3-4848-AC3F-203C07C491D7}"/>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9" name="Picture 8">
            <a:extLst>
              <a:ext uri="{FF2B5EF4-FFF2-40B4-BE49-F238E27FC236}">
                <a16:creationId xmlns:a16="http://schemas.microsoft.com/office/drawing/2014/main" id="{62E1EDBB-3204-4DB7-8A6F-3B1045758873}"/>
              </a:ext>
            </a:extLst>
          </p:cNvPr>
          <p:cNvPicPr>
            <a:picLocks noChangeAspect="1"/>
          </p:cNvPicPr>
          <p:nvPr/>
        </p:nvPicPr>
        <p:blipFill>
          <a:blip r:embed="rId3"/>
          <a:stretch>
            <a:fillRect/>
          </a:stretch>
        </p:blipFill>
        <p:spPr>
          <a:xfrm>
            <a:off x="3566237" y="3037213"/>
            <a:ext cx="5135725" cy="3319137"/>
          </a:xfrm>
          <a:prstGeom prst="rect">
            <a:avLst/>
          </a:prstGeom>
          <a:ln>
            <a:solidFill>
              <a:schemeClr val="tx1"/>
            </a:solidFill>
          </a:ln>
        </p:spPr>
      </p:pic>
    </p:spTree>
    <p:extLst>
      <p:ext uri="{BB962C8B-B14F-4D97-AF65-F5344CB8AC3E}">
        <p14:creationId xmlns:p14="http://schemas.microsoft.com/office/powerpoint/2010/main" val="1213852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0A54FD-3C33-40A5-8AB2-E4CABB22DB7A}"/>
              </a:ext>
            </a:extLst>
          </p:cNvPr>
          <p:cNvSpPr>
            <a:spLocks noGrp="1"/>
          </p:cNvSpPr>
          <p:nvPr>
            <p:ph idx="1"/>
          </p:nvPr>
        </p:nvSpPr>
        <p:spPr>
          <a:xfrm>
            <a:off x="838200" y="1106426"/>
            <a:ext cx="10515600" cy="1650770"/>
          </a:xfrm>
        </p:spPr>
        <p:txBody>
          <a:bodyPr>
            <a:normAutofit fontScale="92500" lnSpcReduction="10000"/>
          </a:bodyPr>
          <a:lstStyle/>
          <a:p>
            <a:pPr marL="0" indent="0">
              <a:buNone/>
            </a:pPr>
            <a:r>
              <a:rPr lang="en-US" sz="2000" dirty="0"/>
              <a:t>Survey Data: Quantitative (large sample)</a:t>
            </a:r>
          </a:p>
          <a:p>
            <a:pPr marL="0" indent="0">
              <a:buNone/>
            </a:pPr>
            <a:r>
              <a:rPr lang="en-US" sz="2000" b="1" dirty="0"/>
              <a:t>FREQUENCY: B.I. 2.</a:t>
            </a:r>
            <a:endParaRPr lang="en-US" sz="2000" dirty="0"/>
          </a:p>
          <a:p>
            <a:r>
              <a:rPr lang="en-US" sz="2000" dirty="0"/>
              <a:t>The table below represents the SPSS Frequency Distribution histogram and normalized curve for construct the question measuring Behavioral Intent (B.I.).</a:t>
            </a:r>
          </a:p>
          <a:p>
            <a:r>
              <a:rPr lang="en-US" sz="2000" dirty="0"/>
              <a:t>“I PLAN TO USE THE SPEECH RECOGNITION SYSTEM FOR THE 9-1-1 SERVICE.” </a:t>
            </a:r>
          </a:p>
          <a:p>
            <a:endParaRPr lang="en-US" dirty="0"/>
          </a:p>
        </p:txBody>
      </p:sp>
      <p:sp>
        <p:nvSpPr>
          <p:cNvPr id="4" name="Footer Placeholder 3">
            <a:extLst>
              <a:ext uri="{FF2B5EF4-FFF2-40B4-BE49-F238E27FC236}">
                <a16:creationId xmlns:a16="http://schemas.microsoft.com/office/drawing/2014/main" id="{6FDF8A9C-E490-4EB1-83AE-8B458D41FA63}"/>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5" name="Slide Number Placeholder 4">
            <a:extLst>
              <a:ext uri="{FF2B5EF4-FFF2-40B4-BE49-F238E27FC236}">
                <a16:creationId xmlns:a16="http://schemas.microsoft.com/office/drawing/2014/main" id="{730D0598-8F72-4CDD-A2B9-B519C45F9D2E}"/>
              </a:ext>
            </a:extLst>
          </p:cNvPr>
          <p:cNvSpPr>
            <a:spLocks noGrp="1"/>
          </p:cNvSpPr>
          <p:nvPr>
            <p:ph type="sldNum" sz="quarter" idx="12"/>
          </p:nvPr>
        </p:nvSpPr>
        <p:spPr/>
        <p:txBody>
          <a:bodyPr/>
          <a:lstStyle/>
          <a:p>
            <a:fld id="{C42AFBC3-D410-44A1-A16E-85810E88D401}" type="slidenum">
              <a:rPr lang="en-US" smtClean="0"/>
              <a:t>53</a:t>
            </a:fld>
            <a:endParaRPr lang="en-US"/>
          </a:p>
        </p:txBody>
      </p:sp>
      <p:pic>
        <p:nvPicPr>
          <p:cNvPr id="6" name="Picture 5">
            <a:extLst>
              <a:ext uri="{FF2B5EF4-FFF2-40B4-BE49-F238E27FC236}">
                <a16:creationId xmlns:a16="http://schemas.microsoft.com/office/drawing/2014/main" id="{9CA8E492-8EA8-4F3A-B401-7B34B71591D4}"/>
              </a:ext>
            </a:extLst>
          </p:cNvPr>
          <p:cNvPicPr>
            <a:picLocks noChangeAspect="1"/>
          </p:cNvPicPr>
          <p:nvPr/>
        </p:nvPicPr>
        <p:blipFill>
          <a:blip r:embed="rId2"/>
          <a:stretch>
            <a:fillRect/>
          </a:stretch>
        </p:blipFill>
        <p:spPr>
          <a:xfrm>
            <a:off x="112059" y="94130"/>
            <a:ext cx="3569508" cy="734606"/>
          </a:xfrm>
          <a:prstGeom prst="rect">
            <a:avLst/>
          </a:prstGeom>
        </p:spPr>
      </p:pic>
      <p:sp>
        <p:nvSpPr>
          <p:cNvPr id="7" name="Title 1">
            <a:extLst>
              <a:ext uri="{FF2B5EF4-FFF2-40B4-BE49-F238E27FC236}">
                <a16:creationId xmlns:a16="http://schemas.microsoft.com/office/drawing/2014/main" id="{A9A928BC-1FEE-43CF-ACFA-E283E03A0109}"/>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Results</a:t>
            </a:r>
          </a:p>
        </p:txBody>
      </p:sp>
      <p:pic>
        <p:nvPicPr>
          <p:cNvPr id="2" name="Picture 1">
            <a:extLst>
              <a:ext uri="{FF2B5EF4-FFF2-40B4-BE49-F238E27FC236}">
                <a16:creationId xmlns:a16="http://schemas.microsoft.com/office/drawing/2014/main" id="{3F7AEC79-B8CF-4845-8678-A529D419D629}"/>
              </a:ext>
            </a:extLst>
          </p:cNvPr>
          <p:cNvPicPr>
            <a:picLocks noChangeAspect="1"/>
          </p:cNvPicPr>
          <p:nvPr/>
        </p:nvPicPr>
        <p:blipFill>
          <a:blip r:embed="rId3"/>
          <a:stretch>
            <a:fillRect/>
          </a:stretch>
        </p:blipFill>
        <p:spPr>
          <a:xfrm>
            <a:off x="3390147" y="2719326"/>
            <a:ext cx="5411705" cy="3637024"/>
          </a:xfrm>
          <a:prstGeom prst="rect">
            <a:avLst/>
          </a:prstGeom>
          <a:ln>
            <a:solidFill>
              <a:schemeClr val="tx1"/>
            </a:solidFill>
          </a:ln>
        </p:spPr>
      </p:pic>
    </p:spTree>
    <p:extLst>
      <p:ext uri="{BB962C8B-B14F-4D97-AF65-F5344CB8AC3E}">
        <p14:creationId xmlns:p14="http://schemas.microsoft.com/office/powerpoint/2010/main" val="340568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FC37-C6E2-4967-BD8A-82F0EE2B870D}"/>
              </a:ext>
            </a:extLst>
          </p:cNvPr>
          <p:cNvSpPr>
            <a:spLocks noGrp="1"/>
          </p:cNvSpPr>
          <p:nvPr>
            <p:ph type="title"/>
          </p:nvPr>
        </p:nvSpPr>
        <p:spPr>
          <a:xfrm>
            <a:off x="3816219" y="94131"/>
            <a:ext cx="7996335" cy="698971"/>
          </a:xfrm>
        </p:spPr>
        <p:txBody>
          <a:bodyPr/>
          <a:lstStyle/>
          <a:p>
            <a:pPr algn="r"/>
            <a:r>
              <a:rPr lang="en-US" dirty="0"/>
              <a:t>Introduction-Problem Motivation</a:t>
            </a:r>
          </a:p>
        </p:txBody>
      </p:sp>
      <p:sp>
        <p:nvSpPr>
          <p:cNvPr id="3" name="Content Placeholder 2">
            <a:extLst>
              <a:ext uri="{FF2B5EF4-FFF2-40B4-BE49-F238E27FC236}">
                <a16:creationId xmlns:a16="http://schemas.microsoft.com/office/drawing/2014/main" id="{D9D9E8FF-025D-4CD2-B080-2BFECE152A5E}"/>
              </a:ext>
            </a:extLst>
          </p:cNvPr>
          <p:cNvSpPr>
            <a:spLocks noGrp="1"/>
          </p:cNvSpPr>
          <p:nvPr>
            <p:ph idx="1"/>
          </p:nvPr>
        </p:nvSpPr>
        <p:spPr>
          <a:xfrm>
            <a:off x="838200" y="1292290"/>
            <a:ext cx="10515600" cy="4884673"/>
          </a:xfrm>
        </p:spPr>
        <p:txBody>
          <a:bodyPr>
            <a:normAutofit fontScale="92500" lnSpcReduction="20000"/>
          </a:bodyPr>
          <a:lstStyle/>
          <a:p>
            <a:pPr marL="0" indent="0">
              <a:buNone/>
            </a:pPr>
            <a:r>
              <a:rPr lang="en-US" dirty="0"/>
              <a:t>Problem Motivation</a:t>
            </a:r>
          </a:p>
          <a:p>
            <a:r>
              <a:rPr lang="en-US" dirty="0"/>
              <a:t>Speech recognition as a subset of A.I is absent from the Emergency Management, 9-1-1 service in the U.S. and other derivations e.g., 1-1-2 in Europe and other numbering systems globally.</a:t>
            </a:r>
          </a:p>
          <a:p>
            <a:r>
              <a:rPr lang="en-US" dirty="0"/>
              <a:t>Provide the ability to avoid network overload and save lives.</a:t>
            </a:r>
          </a:p>
          <a:p>
            <a:r>
              <a:rPr lang="en-US" dirty="0"/>
              <a:t>Achieve user and provider acceptability of speech recognition solutions for the 9-1-1 service.</a:t>
            </a:r>
          </a:p>
          <a:p>
            <a:r>
              <a:rPr lang="en-US" dirty="0"/>
              <a:t>Evidence of Need: Events have overwhelmed the capacity and capabilities of the systems most notable, hurricanes Harvey in Houston, Katrina in New Orleans and Sandy in New York and New Jersey.</a:t>
            </a:r>
          </a:p>
          <a:p>
            <a:r>
              <a:rPr lang="en-US" dirty="0"/>
              <a:t>My professional interests in the subject matter includes publication of research “</a:t>
            </a:r>
            <a:r>
              <a:rPr lang="en-US" i="1" dirty="0"/>
              <a:t>There Will Be Significant Economic, Social and Policy Implications of Speech Processing Technology for Telecommunication Providers and Consumers.” (1999).</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641D1487-897F-4D7B-9A2D-CDE33BABA9FC}"/>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Footer Placeholder 4">
            <a:extLst>
              <a:ext uri="{FF2B5EF4-FFF2-40B4-BE49-F238E27FC236}">
                <a16:creationId xmlns:a16="http://schemas.microsoft.com/office/drawing/2014/main" id="{F0EC949B-D645-4B44-B64D-A06EE929DFE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52BFA49E-11E0-4112-A11D-BE75BDCFB4F3}"/>
              </a:ext>
            </a:extLst>
          </p:cNvPr>
          <p:cNvSpPr>
            <a:spLocks noGrp="1"/>
          </p:cNvSpPr>
          <p:nvPr>
            <p:ph type="sldNum" sz="quarter" idx="12"/>
          </p:nvPr>
        </p:nvSpPr>
        <p:spPr/>
        <p:txBody>
          <a:bodyPr/>
          <a:lstStyle/>
          <a:p>
            <a:fld id="{C42AFBC3-D410-44A1-A16E-85810E88D401}" type="slidenum">
              <a:rPr lang="en-US" smtClean="0"/>
              <a:t>6</a:t>
            </a:fld>
            <a:endParaRPr lang="en-US"/>
          </a:p>
        </p:txBody>
      </p:sp>
    </p:spTree>
    <p:extLst>
      <p:ext uri="{BB962C8B-B14F-4D97-AF65-F5344CB8AC3E}">
        <p14:creationId xmlns:p14="http://schemas.microsoft.com/office/powerpoint/2010/main" val="2714952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5C6FDF-3A16-4763-9F69-6337A42E523D}"/>
              </a:ext>
            </a:extLst>
          </p:cNvPr>
          <p:cNvSpPr>
            <a:spLocks noGrp="1"/>
          </p:cNvSpPr>
          <p:nvPr>
            <p:ph idx="1"/>
          </p:nvPr>
        </p:nvSpPr>
        <p:spPr>
          <a:xfrm>
            <a:off x="838200" y="1161661"/>
            <a:ext cx="10515600" cy="5015302"/>
          </a:xfrm>
        </p:spPr>
        <p:txBody>
          <a:bodyPr>
            <a:normAutofit/>
          </a:bodyPr>
          <a:lstStyle/>
          <a:p>
            <a:pPr marL="0" indent="0">
              <a:buNone/>
            </a:pPr>
            <a:r>
              <a:rPr lang="en-US" dirty="0"/>
              <a:t>Problem Background</a:t>
            </a:r>
          </a:p>
          <a:p>
            <a:r>
              <a:rPr lang="en-US" dirty="0"/>
              <a:t>Speech recognition as a subset of A.I. applications is not ubiquitous in its acceptance in many areas by the public or industry and has not been adopted for use in applications where can benefit greatly.</a:t>
            </a:r>
          </a:p>
          <a:p>
            <a:r>
              <a:rPr lang="en-US" dirty="0"/>
              <a:t>The 9-1-1 emergency service in the U.S. and other derivations like 1-1-2 in Europe and other numbering systems globally.</a:t>
            </a:r>
          </a:p>
          <a:p>
            <a:r>
              <a:rPr lang="en-US" dirty="0"/>
              <a:t>Through review with leadership at the National Emergency Number Association (NENA) and interviews with telecommunications industry subject matter experts, there are no 9-1-1 speech recognition capabilities deployed or scheduled for standards development.</a:t>
            </a:r>
          </a:p>
        </p:txBody>
      </p:sp>
      <p:pic>
        <p:nvPicPr>
          <p:cNvPr id="4" name="Picture 3">
            <a:extLst>
              <a:ext uri="{FF2B5EF4-FFF2-40B4-BE49-F238E27FC236}">
                <a16:creationId xmlns:a16="http://schemas.microsoft.com/office/drawing/2014/main" id="{85B33998-629B-4FAA-A60E-A8155F7DF5E3}"/>
              </a:ext>
            </a:extLst>
          </p:cNvPr>
          <p:cNvPicPr>
            <a:picLocks noChangeAspect="1"/>
          </p:cNvPicPr>
          <p:nvPr/>
        </p:nvPicPr>
        <p:blipFill>
          <a:blip r:embed="rId2"/>
          <a:stretch>
            <a:fillRect/>
          </a:stretch>
        </p:blipFill>
        <p:spPr>
          <a:xfrm>
            <a:off x="112059" y="94130"/>
            <a:ext cx="3569508" cy="734606"/>
          </a:xfrm>
          <a:prstGeom prst="rect">
            <a:avLst/>
          </a:prstGeom>
        </p:spPr>
      </p:pic>
      <p:sp>
        <p:nvSpPr>
          <p:cNvPr id="5" name="Title 1">
            <a:extLst>
              <a:ext uri="{FF2B5EF4-FFF2-40B4-BE49-F238E27FC236}">
                <a16:creationId xmlns:a16="http://schemas.microsoft.com/office/drawing/2014/main" id="{9C8255A3-4980-434C-9DA7-DEE75C693F62}"/>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 Problem Background</a:t>
            </a:r>
          </a:p>
        </p:txBody>
      </p:sp>
      <p:sp>
        <p:nvSpPr>
          <p:cNvPr id="2" name="Footer Placeholder 1">
            <a:extLst>
              <a:ext uri="{FF2B5EF4-FFF2-40B4-BE49-F238E27FC236}">
                <a16:creationId xmlns:a16="http://schemas.microsoft.com/office/drawing/2014/main" id="{705D2E44-2325-4948-AD87-D748715BC1AF}"/>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6" name="Slide Number Placeholder 5">
            <a:extLst>
              <a:ext uri="{FF2B5EF4-FFF2-40B4-BE49-F238E27FC236}">
                <a16:creationId xmlns:a16="http://schemas.microsoft.com/office/drawing/2014/main" id="{325BC962-8E55-478F-8301-EAF80F815A4E}"/>
              </a:ext>
            </a:extLst>
          </p:cNvPr>
          <p:cNvSpPr>
            <a:spLocks noGrp="1"/>
          </p:cNvSpPr>
          <p:nvPr>
            <p:ph type="sldNum" sz="quarter" idx="12"/>
          </p:nvPr>
        </p:nvSpPr>
        <p:spPr/>
        <p:txBody>
          <a:bodyPr/>
          <a:lstStyle/>
          <a:p>
            <a:fld id="{C42AFBC3-D410-44A1-A16E-85810E88D401}" type="slidenum">
              <a:rPr lang="en-US" smtClean="0"/>
              <a:t>7</a:t>
            </a:fld>
            <a:endParaRPr lang="en-US"/>
          </a:p>
        </p:txBody>
      </p:sp>
    </p:spTree>
    <p:extLst>
      <p:ext uri="{BB962C8B-B14F-4D97-AF65-F5344CB8AC3E}">
        <p14:creationId xmlns:p14="http://schemas.microsoft.com/office/powerpoint/2010/main" val="89523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E94E5-0B6B-41D6-A57B-B87169486613}"/>
              </a:ext>
            </a:extLst>
          </p:cNvPr>
          <p:cNvPicPr>
            <a:picLocks noChangeAspect="1"/>
          </p:cNvPicPr>
          <p:nvPr/>
        </p:nvPicPr>
        <p:blipFill>
          <a:blip r:embed="rId2"/>
          <a:stretch>
            <a:fillRect/>
          </a:stretch>
        </p:blipFill>
        <p:spPr>
          <a:xfrm>
            <a:off x="112059" y="94130"/>
            <a:ext cx="3569508" cy="734606"/>
          </a:xfrm>
          <a:prstGeom prst="rect">
            <a:avLst/>
          </a:prstGeom>
        </p:spPr>
      </p:pic>
      <p:sp>
        <p:nvSpPr>
          <p:cNvPr id="6" name="Title 1">
            <a:extLst>
              <a:ext uri="{FF2B5EF4-FFF2-40B4-BE49-F238E27FC236}">
                <a16:creationId xmlns:a16="http://schemas.microsoft.com/office/drawing/2014/main" id="{298D46EC-7B57-443C-B4AD-8F86B9B0C28C}"/>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sp>
        <p:nvSpPr>
          <p:cNvPr id="9" name="Content Placeholder 2">
            <a:extLst>
              <a:ext uri="{FF2B5EF4-FFF2-40B4-BE49-F238E27FC236}">
                <a16:creationId xmlns:a16="http://schemas.microsoft.com/office/drawing/2014/main" id="{EDCB9802-E889-4362-8685-DDCE4CDAB6A5}"/>
              </a:ext>
            </a:extLst>
          </p:cNvPr>
          <p:cNvSpPr>
            <a:spLocks noGrp="1"/>
          </p:cNvSpPr>
          <p:nvPr>
            <p:ph idx="1"/>
          </p:nvPr>
        </p:nvSpPr>
        <p:spPr>
          <a:xfrm>
            <a:off x="838200" y="1161661"/>
            <a:ext cx="10515600" cy="5015302"/>
          </a:xfrm>
        </p:spPr>
        <p:txBody>
          <a:bodyPr>
            <a:normAutofit/>
          </a:bodyPr>
          <a:lstStyle/>
          <a:p>
            <a:pPr marL="0" indent="0">
              <a:buNone/>
            </a:pPr>
            <a:r>
              <a:rPr lang="en-US" dirty="0"/>
              <a:t>Deficiencies in Evidence</a:t>
            </a:r>
          </a:p>
          <a:p>
            <a:r>
              <a:rPr lang="en-US" dirty="0"/>
              <a:t>Through the literature review process, the absence of research in speech recognition (the A.I. application) and 9-1-1 and also emergency services supported the pilot paper generation.</a:t>
            </a:r>
          </a:p>
          <a:p>
            <a:r>
              <a:rPr lang="en-US" dirty="0"/>
              <a:t>Targeting the standards body NENA (National Emergency Number Association) for 9-1-1 and the SME interview process demonstrated:</a:t>
            </a:r>
          </a:p>
          <a:p>
            <a:r>
              <a:rPr lang="en-US" dirty="0"/>
              <a:t> 1: Absence of effort to adopting the speech recognition in 9-1-1.</a:t>
            </a:r>
          </a:p>
          <a:p>
            <a:r>
              <a:rPr lang="en-US" dirty="0"/>
              <a:t>2: Emergent theme - the public may be open to the speech recognition as A.I. in the 9-1-1 service.</a:t>
            </a:r>
          </a:p>
          <a:p>
            <a:r>
              <a:rPr lang="en-US" dirty="0"/>
              <a:t>3: It could serve to influence the inclusion of the technology for consideration by the standards bodies which is not present today.</a:t>
            </a:r>
          </a:p>
          <a:p>
            <a:endParaRPr lang="en-US" dirty="0"/>
          </a:p>
        </p:txBody>
      </p:sp>
      <p:sp>
        <p:nvSpPr>
          <p:cNvPr id="2" name="Footer Placeholder 1">
            <a:extLst>
              <a:ext uri="{FF2B5EF4-FFF2-40B4-BE49-F238E27FC236}">
                <a16:creationId xmlns:a16="http://schemas.microsoft.com/office/drawing/2014/main" id="{6837F225-DD50-4276-A653-F00EEBF824E5}"/>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1D603C12-B6CF-433F-8760-BB8D78C3820F}"/>
              </a:ext>
            </a:extLst>
          </p:cNvPr>
          <p:cNvSpPr>
            <a:spLocks noGrp="1"/>
          </p:cNvSpPr>
          <p:nvPr>
            <p:ph type="sldNum" sz="quarter" idx="12"/>
          </p:nvPr>
        </p:nvSpPr>
        <p:spPr/>
        <p:txBody>
          <a:bodyPr/>
          <a:lstStyle/>
          <a:p>
            <a:fld id="{C42AFBC3-D410-44A1-A16E-85810E88D401}" type="slidenum">
              <a:rPr lang="en-US" smtClean="0"/>
              <a:t>8</a:t>
            </a:fld>
            <a:endParaRPr lang="en-US"/>
          </a:p>
        </p:txBody>
      </p:sp>
    </p:spTree>
    <p:extLst>
      <p:ext uri="{BB962C8B-B14F-4D97-AF65-F5344CB8AC3E}">
        <p14:creationId xmlns:p14="http://schemas.microsoft.com/office/powerpoint/2010/main" val="189787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EE94E5-0B6B-41D6-A57B-B87169486613}"/>
              </a:ext>
            </a:extLst>
          </p:cNvPr>
          <p:cNvPicPr>
            <a:picLocks noChangeAspect="1"/>
          </p:cNvPicPr>
          <p:nvPr/>
        </p:nvPicPr>
        <p:blipFill>
          <a:blip r:embed="rId2"/>
          <a:stretch>
            <a:fillRect/>
          </a:stretch>
        </p:blipFill>
        <p:spPr>
          <a:xfrm>
            <a:off x="112059" y="94130"/>
            <a:ext cx="3569508" cy="734606"/>
          </a:xfrm>
          <a:prstGeom prst="rect">
            <a:avLst/>
          </a:prstGeom>
        </p:spPr>
      </p:pic>
      <p:sp>
        <p:nvSpPr>
          <p:cNvPr id="6" name="Title 1">
            <a:extLst>
              <a:ext uri="{FF2B5EF4-FFF2-40B4-BE49-F238E27FC236}">
                <a16:creationId xmlns:a16="http://schemas.microsoft.com/office/drawing/2014/main" id="{298D46EC-7B57-443C-B4AD-8F86B9B0C28C}"/>
              </a:ext>
            </a:extLst>
          </p:cNvPr>
          <p:cNvSpPr txBox="1">
            <a:spLocks/>
          </p:cNvSpPr>
          <p:nvPr/>
        </p:nvSpPr>
        <p:spPr>
          <a:xfrm>
            <a:off x="3816219" y="94131"/>
            <a:ext cx="7996335" cy="6989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Problem Background</a:t>
            </a:r>
          </a:p>
        </p:txBody>
      </p:sp>
      <p:sp>
        <p:nvSpPr>
          <p:cNvPr id="9" name="Content Placeholder 2">
            <a:extLst>
              <a:ext uri="{FF2B5EF4-FFF2-40B4-BE49-F238E27FC236}">
                <a16:creationId xmlns:a16="http://schemas.microsoft.com/office/drawing/2014/main" id="{EDCB9802-E889-4362-8685-DDCE4CDAB6A5}"/>
              </a:ext>
            </a:extLst>
          </p:cNvPr>
          <p:cNvSpPr>
            <a:spLocks noGrp="1"/>
          </p:cNvSpPr>
          <p:nvPr>
            <p:ph idx="1"/>
          </p:nvPr>
        </p:nvSpPr>
        <p:spPr>
          <a:xfrm>
            <a:off x="838200" y="989045"/>
            <a:ext cx="10515600" cy="5187918"/>
          </a:xfrm>
        </p:spPr>
        <p:txBody>
          <a:bodyPr>
            <a:normAutofit/>
          </a:bodyPr>
          <a:lstStyle/>
          <a:p>
            <a:pPr marL="0" indent="0">
              <a:buNone/>
            </a:pPr>
            <a:r>
              <a:rPr lang="en-US" dirty="0"/>
              <a:t>Deficiencies in Evidence</a:t>
            </a:r>
          </a:p>
          <a:p>
            <a:r>
              <a:rPr lang="en-US" dirty="0"/>
              <a:t>Through the absence of data in this area, I and Dr. Cathy Dwyer prepared a Pilot Paper</a:t>
            </a:r>
            <a:r>
              <a:rPr lang="en-US" i="1" dirty="0"/>
              <a:t> “Obstacles to Adopting Speech Recognition in Emergency Services Solutions”.</a:t>
            </a:r>
          </a:p>
          <a:p>
            <a:r>
              <a:rPr lang="en-US" dirty="0"/>
              <a:t>The paper was accepted by the Association for Information Systems (AIS) for the Emergent Research Forum in the Technology Adoption Track and presented at the AMCIS 2018 Conference.</a:t>
            </a:r>
          </a:p>
          <a:p>
            <a:r>
              <a:rPr lang="en-US" dirty="0"/>
              <a:t>33 AIS Library Downloads globally to date.</a:t>
            </a:r>
          </a:p>
          <a:p>
            <a:r>
              <a:rPr lang="en-US" i="1" dirty="0"/>
              <a:t>AMCIS 2018 ERF poster – Backup Slide</a:t>
            </a:r>
            <a:endParaRPr lang="en-US" dirty="0"/>
          </a:p>
        </p:txBody>
      </p:sp>
      <p:sp>
        <p:nvSpPr>
          <p:cNvPr id="2" name="Footer Placeholder 1">
            <a:extLst>
              <a:ext uri="{FF2B5EF4-FFF2-40B4-BE49-F238E27FC236}">
                <a16:creationId xmlns:a16="http://schemas.microsoft.com/office/drawing/2014/main" id="{8B3E269C-E8F3-4563-864E-07DFFC917874}"/>
              </a:ext>
            </a:extLst>
          </p:cNvPr>
          <p:cNvSpPr>
            <a:spLocks noGrp="1"/>
          </p:cNvSpPr>
          <p:nvPr>
            <p:ph type="ftr" sz="quarter" idx="11"/>
          </p:nvPr>
        </p:nvSpPr>
        <p:spPr/>
        <p:txBody>
          <a:bodyPr/>
          <a:lstStyle/>
          <a:p>
            <a:r>
              <a:rPr lang="en-US"/>
              <a:t>Michael. F Strobel, Clinical Professor, Seidenberg School of Computer Science &amp; Information Systems</a:t>
            </a:r>
          </a:p>
        </p:txBody>
      </p:sp>
      <p:sp>
        <p:nvSpPr>
          <p:cNvPr id="3" name="Slide Number Placeholder 2">
            <a:extLst>
              <a:ext uri="{FF2B5EF4-FFF2-40B4-BE49-F238E27FC236}">
                <a16:creationId xmlns:a16="http://schemas.microsoft.com/office/drawing/2014/main" id="{EE24AE3B-CE29-44BA-B8A0-ED0F36DE65CF}"/>
              </a:ext>
            </a:extLst>
          </p:cNvPr>
          <p:cNvSpPr>
            <a:spLocks noGrp="1"/>
          </p:cNvSpPr>
          <p:nvPr>
            <p:ph type="sldNum" sz="quarter" idx="12"/>
          </p:nvPr>
        </p:nvSpPr>
        <p:spPr/>
        <p:txBody>
          <a:bodyPr/>
          <a:lstStyle/>
          <a:p>
            <a:fld id="{C42AFBC3-D410-44A1-A16E-85810E88D401}" type="slidenum">
              <a:rPr lang="en-US" smtClean="0"/>
              <a:t>9</a:t>
            </a:fld>
            <a:endParaRPr lang="en-US"/>
          </a:p>
        </p:txBody>
      </p:sp>
    </p:spTree>
    <p:extLst>
      <p:ext uri="{BB962C8B-B14F-4D97-AF65-F5344CB8AC3E}">
        <p14:creationId xmlns:p14="http://schemas.microsoft.com/office/powerpoint/2010/main" val="358674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TotalTime>
  <Words>5388</Words>
  <Application>Microsoft Office PowerPoint</Application>
  <PresentationFormat>Widescreen</PresentationFormat>
  <Paragraphs>452</Paragraphs>
  <Slides>53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Calibri</vt:lpstr>
      <vt:lpstr>Calibri Light</vt:lpstr>
      <vt:lpstr>Trebuchet MS</vt:lpstr>
      <vt:lpstr>Office Theme</vt:lpstr>
      <vt:lpstr>Document</vt:lpstr>
      <vt:lpstr>PowerPoint Presentation</vt:lpstr>
      <vt:lpstr>The Application of Technology Maturity Metrics for Adoption of Artificial Intelligence Technologies</vt:lpstr>
      <vt:lpstr>PowerPoint Presentation</vt:lpstr>
      <vt:lpstr>Committee Chair and Members</vt:lpstr>
      <vt:lpstr>Introduction-Problem Statement</vt:lpstr>
      <vt:lpstr>Introduction-Problem Motivation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BACKUP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Strobel</dc:creator>
  <cp:lastModifiedBy>Michael Strobel</cp:lastModifiedBy>
  <cp:revision>139</cp:revision>
  <cp:lastPrinted>2020-04-06T16:27:42Z</cp:lastPrinted>
  <dcterms:created xsi:type="dcterms:W3CDTF">2020-03-04T01:13:05Z</dcterms:created>
  <dcterms:modified xsi:type="dcterms:W3CDTF">2020-04-06T16:40:43Z</dcterms:modified>
</cp:coreProperties>
</file>